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Masters/slideMaster19.xml" ContentType="application/vnd.openxmlformats-officedocument.presentationml.slideMaster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theme/theme18.xml" ContentType="application/vnd.openxmlformats-officedocument.theme+xml"/>
  <Override PartName="/ppt/slideLayouts/slideLayout160.xml" ContentType="application/vnd.openxmlformats-officedocument.presentationml.slideLayout+xml"/>
  <Override PartName="/ppt/slideLayouts/slideLayout247.xml" ContentType="application/vnd.openxmlformats-officedocument.presentationml.slideLayout+xml"/>
  <Override PartName="/ppt/theme/theme29.xml" ContentType="application/vnd.openxmlformats-officedocument.theme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Layouts/slideLayout225.xml" ContentType="application/vnd.openxmlformats-officedocument.presentationml.slideLayout+xml"/>
  <Override PartName="/ppt/theme/theme21.xml" ContentType="application/vnd.openxmlformats-officedocument.theme+xml"/>
  <Override PartName="/ppt/slideLayouts/slideLayout198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theme/theme10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76.xml" ContentType="application/vnd.openxmlformats-officedocument.presentationml.slideLayout+xml"/>
  <Default Extension="png" ContentType="image/png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Masters/slideMaster27.xml" ContentType="application/vnd.openxmlformats-officedocument.presentationml.slideMaster+xml"/>
  <Override PartName="/ppt/slides/slide33.xml" ContentType="application/vnd.openxmlformats-officedocument.presentationml.slide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90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s/slide22.xml" ContentType="application/vnd.openxmlformats-officedocument.presentationml.slide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219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208.xml" ContentType="application/vnd.openxmlformats-officedocument.presentationml.slideLayout+xml"/>
  <Override PartName="/ppt/theme/theme26.xml" ContentType="application/vnd.openxmlformats-officedocument.theme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23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159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s/slide38.xml" ContentType="application/vnd.openxmlformats-officedocument.presentationml.slide+xml"/>
  <Override PartName="/ppt/slideLayouts/slideLayout48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Masters/slideMaster24.xml" ContentType="application/vnd.openxmlformats-officedocument.presentationml.slideMaster+xml"/>
  <Override PartName="/ppt/slides/slide30.xml" ContentType="application/vnd.openxmlformats-officedocument.presentationml.slide+xml"/>
  <Override PartName="/ppt/slideLayouts/slideLayout40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Masters/slideMaster13.xml" ContentType="application/vnd.openxmlformats-officedocument.presentationml.slideMaster+xml"/>
  <Override PartName="/ppt/theme/theme23.xml" ContentType="application/vnd.openxmlformats-officedocument.theme+xml"/>
  <Override PartName="/ppt/slideLayouts/slideLayout20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theme/theme12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Masters/slideMaster2.xml" ContentType="application/vnd.openxmlformats-officedocument.presentationml.slideMaster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Masters/slideMaster18.xml" ContentType="application/vnd.openxmlformats-officedocument.presentationml.slideMaster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Layouts/slideLayout34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70.xml" ContentType="application/vnd.openxmlformats-officedocument.presentationml.slideLayout+xml"/>
  <Override PartName="/ppt/theme/theme28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17.xml" ContentType="application/vnd.openxmlformats-officedocument.theme+xml"/>
  <Override PartName="/ppt/slideLayouts/slideLayout23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Masters/slideMaster21.xml" ContentType="application/vnd.openxmlformats-officedocument.presentationml.slideMaster+xml"/>
  <Override PartName="/ppt/slideLayouts/slideLayout206.xml" ContentType="application/vnd.openxmlformats-officedocument.presentationml.slideLayout+xml"/>
  <Override PartName="/ppt/theme/theme24.xml" ContentType="application/vnd.openxmlformats-officedocument.theme+xml"/>
  <Override PartName="/ppt/slideLayouts/slideLayout224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Layouts/slideLayout179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20.xml" ContentType="application/vnd.openxmlformats-officedocument.theme+xml"/>
  <Override PartName="/ppt/slideLayouts/slideLayout18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Masters/slideMaster26.xml" ContentType="application/vnd.openxmlformats-officedocument.presentationml.slideMaster+xml"/>
  <Override PartName="/ppt/slides/slide32.xml" ContentType="application/vnd.openxmlformats-officedocument.presentationml.slide+xml"/>
  <Default Extension="fntdata" ContentType="application/x-fontdata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theme/theme14.xml" ContentType="application/vnd.openxmlformats-officedocument.theme+xml"/>
  <Override PartName="/ppt/theme/theme25.xml" ContentType="application/vnd.openxmlformats-officedocument.theme+xml"/>
  <Override PartName="/ppt/slideLayouts/slideLayout243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94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19.xml" ContentType="application/vnd.openxmlformats-officedocument.theme+xml"/>
  <Override PartName="/ppt/slideLayouts/slideLayout248.xml" ContentType="application/vnd.openxmlformats-officedocument.presentationml.slideLayout+xml"/>
  <Override PartName="/ppt/slideMasters/slideMaster23.xml" ContentType="application/vnd.openxmlformats-officedocument.presentationml.slideMaster+xml"/>
  <Override PartName="/ppt/slideLayouts/slideLayout50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215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22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4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1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240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Masters/slideMaster28.xml" ContentType="application/vnd.openxmlformats-officedocument.presentationml.slideMaster+xml"/>
  <Override PartName="/ppt/slides/slide34.xml" ContentType="application/vnd.openxmlformats-officedocument.presentationml.slide+xml"/>
  <Override PartName="/ppt/slideLayouts/slideLayout44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91.xml" ContentType="application/vnd.openxmlformats-officedocument.presentationml.slideLayout+xm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theme/theme27.xml" ContentType="application/vnd.openxmlformats-officedocument.theme+xml"/>
  <Override PartName="/ppt/slideLayouts/slideLayout245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0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20.xml" ContentType="application/vnd.openxmlformats-officedocument.presentationml.slideMaster+xml"/>
  <Override PartName="/ppt/theme/theme8.xml" ContentType="application/vnd.openxmlformats-officedocument.theme+xml"/>
  <Override PartName="/ppt/slideLayouts/slideLayout223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theme/theme30.xml" ContentType="application/vnd.openxmlformats-officedocument.them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Masters/slideMaster25.xml" ContentType="application/vnd.openxmlformats-officedocument.presentationml.slideMaster+xml"/>
  <Override PartName="/ppt/slides/slide31.xml" ContentType="application/vnd.openxmlformats-officedocument.presentationml.slide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s/slide20.xml" ContentType="application/vnd.openxmlformats-officedocument.presentationml.slide+xml"/>
  <Override PartName="/ppt/slideLayouts/slideLayout30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21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>
  <p:sldMasterIdLst>
    <p:sldMasterId id="2147483657" r:id="rId1"/>
    <p:sldMasterId id="2147483659" r:id="rId2"/>
    <p:sldMasterId id="2147483749" r:id="rId3"/>
    <p:sldMasterId id="2147483806" r:id="rId4"/>
    <p:sldMasterId id="2147483810" r:id="rId5"/>
    <p:sldMasterId id="2147483824" r:id="rId6"/>
    <p:sldMasterId id="2147483829" r:id="rId7"/>
    <p:sldMasterId id="2147483842" r:id="rId8"/>
    <p:sldMasterId id="2147483846" r:id="rId9"/>
    <p:sldMasterId id="2147483851" r:id="rId10"/>
    <p:sldMasterId id="2147483864" r:id="rId11"/>
    <p:sldMasterId id="2147483868" r:id="rId12"/>
    <p:sldMasterId id="2147483873" r:id="rId13"/>
    <p:sldMasterId id="2147483879" r:id="rId14"/>
    <p:sldMasterId id="2147483892" r:id="rId15"/>
    <p:sldMasterId id="2147483906" r:id="rId16"/>
    <p:sldMasterId id="2147483920" r:id="rId17"/>
    <p:sldMasterId id="2147483935" r:id="rId18"/>
    <p:sldMasterId id="2147483949" r:id="rId19"/>
    <p:sldMasterId id="2147483954" r:id="rId20"/>
    <p:sldMasterId id="2147483967" r:id="rId21"/>
    <p:sldMasterId id="2147483971" r:id="rId22"/>
    <p:sldMasterId id="2147483984" r:id="rId23"/>
    <p:sldMasterId id="2147483998" r:id="rId24"/>
    <p:sldMasterId id="2147484012" r:id="rId25"/>
    <p:sldMasterId id="2147484037" r:id="rId26"/>
    <p:sldMasterId id="2147484073" r:id="rId27"/>
    <p:sldMasterId id="2147484109" r:id="rId28"/>
  </p:sldMasterIdLst>
  <p:notesMasterIdLst>
    <p:notesMasterId r:id="rId68"/>
  </p:notesMasterIdLst>
  <p:handoutMasterIdLst>
    <p:handoutMasterId r:id="rId69"/>
  </p:handoutMasterIdLst>
  <p:sldIdLst>
    <p:sldId id="1058" r:id="rId29"/>
    <p:sldId id="1663" r:id="rId30"/>
    <p:sldId id="1667" r:id="rId31"/>
    <p:sldId id="1466" r:id="rId32"/>
    <p:sldId id="1701" r:id="rId33"/>
    <p:sldId id="1711" r:id="rId34"/>
    <p:sldId id="1680" r:id="rId35"/>
    <p:sldId id="1664" r:id="rId36"/>
    <p:sldId id="1665" r:id="rId37"/>
    <p:sldId id="1666" r:id="rId38"/>
    <p:sldId id="1669" r:id="rId39"/>
    <p:sldId id="1670" r:id="rId40"/>
    <p:sldId id="1671" r:id="rId41"/>
    <p:sldId id="1715" r:id="rId42"/>
    <p:sldId id="1716" r:id="rId43"/>
    <p:sldId id="1702" r:id="rId44"/>
    <p:sldId id="1703" r:id="rId45"/>
    <p:sldId id="1704" r:id="rId46"/>
    <p:sldId id="1705" r:id="rId47"/>
    <p:sldId id="1706" r:id="rId48"/>
    <p:sldId id="1707" r:id="rId49"/>
    <p:sldId id="1708" r:id="rId50"/>
    <p:sldId id="1709" r:id="rId51"/>
    <p:sldId id="1710" r:id="rId52"/>
    <p:sldId id="1697" r:id="rId53"/>
    <p:sldId id="1698" r:id="rId54"/>
    <p:sldId id="1699" r:id="rId55"/>
    <p:sldId id="1700" r:id="rId56"/>
    <p:sldId id="1681" r:id="rId57"/>
    <p:sldId id="1714" r:id="rId58"/>
    <p:sldId id="1668" r:id="rId59"/>
    <p:sldId id="1686" r:id="rId60"/>
    <p:sldId id="1687" r:id="rId61"/>
    <p:sldId id="1691" r:id="rId62"/>
    <p:sldId id="1692" r:id="rId63"/>
    <p:sldId id="1693" r:id="rId64"/>
    <p:sldId id="1694" r:id="rId65"/>
    <p:sldId id="1695" r:id="rId66"/>
    <p:sldId id="1696" r:id="rId67"/>
  </p:sldIdLst>
  <p:sldSz cx="9144000" cy="6858000" type="screen4x3"/>
  <p:notesSz cx="6797675" cy="9926638"/>
  <p:embeddedFontLst>
    <p:embeddedFont>
      <p:font typeface="Interstate-Regular" pitchFamily="2" charset="0"/>
      <p:regular r:id="rId70"/>
    </p:embeddedFont>
    <p:embeddedFont>
      <p:font typeface="Interstate-Light" pitchFamily="2" charset="0"/>
      <p:regular r:id="rId71"/>
    </p:embeddedFont>
    <p:embeddedFont>
      <p:font typeface="Interstate-Bold" pitchFamily="2" charset="0"/>
      <p:regular r:id="rId72"/>
    </p:embeddedFont>
    <p:embeddedFont>
      <p:font typeface="ＭＳ Ｐゴシック" pitchFamily="34" charset="-128"/>
      <p:regular r:id="rId73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600" kern="1200">
        <a:solidFill>
          <a:schemeClr val="tx1"/>
        </a:solidFill>
        <a:latin typeface="Interstate-Regular" pitchFamily="2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600" kern="1200">
        <a:solidFill>
          <a:schemeClr val="tx1"/>
        </a:solidFill>
        <a:latin typeface="Interstate-Regular" pitchFamily="2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600" kern="1200">
        <a:solidFill>
          <a:schemeClr val="tx1"/>
        </a:solidFill>
        <a:latin typeface="Interstate-Regular" pitchFamily="2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600" kern="1200">
        <a:solidFill>
          <a:schemeClr val="tx1"/>
        </a:solidFill>
        <a:latin typeface="Interstate-Regular" pitchFamily="2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600" kern="1200">
        <a:solidFill>
          <a:schemeClr val="tx1"/>
        </a:solidFill>
        <a:latin typeface="Interstate-Regular" pitchFamily="2" charset="0"/>
        <a:ea typeface="+mn-ea"/>
        <a:cs typeface="+mn-cs"/>
      </a:defRPr>
    </a:lvl5pPr>
    <a:lvl6pPr marL="2286000" algn="l" defTabSz="914400" rtl="0" eaLnBrk="1" latinLnBrk="0" hangingPunct="1">
      <a:defRPr sz="2600" kern="1200">
        <a:solidFill>
          <a:schemeClr val="tx1"/>
        </a:solidFill>
        <a:latin typeface="Interstate-Regular" pitchFamily="2" charset="0"/>
        <a:ea typeface="+mn-ea"/>
        <a:cs typeface="+mn-cs"/>
      </a:defRPr>
    </a:lvl6pPr>
    <a:lvl7pPr marL="2743200" algn="l" defTabSz="914400" rtl="0" eaLnBrk="1" latinLnBrk="0" hangingPunct="1">
      <a:defRPr sz="2600" kern="1200">
        <a:solidFill>
          <a:schemeClr val="tx1"/>
        </a:solidFill>
        <a:latin typeface="Interstate-Regular" pitchFamily="2" charset="0"/>
        <a:ea typeface="+mn-ea"/>
        <a:cs typeface="+mn-cs"/>
      </a:defRPr>
    </a:lvl7pPr>
    <a:lvl8pPr marL="3200400" algn="l" defTabSz="914400" rtl="0" eaLnBrk="1" latinLnBrk="0" hangingPunct="1">
      <a:defRPr sz="2600" kern="1200">
        <a:solidFill>
          <a:schemeClr val="tx1"/>
        </a:solidFill>
        <a:latin typeface="Interstate-Regular" pitchFamily="2" charset="0"/>
        <a:ea typeface="+mn-ea"/>
        <a:cs typeface="+mn-cs"/>
      </a:defRPr>
    </a:lvl8pPr>
    <a:lvl9pPr marL="3657600" algn="l" defTabSz="914400" rtl="0" eaLnBrk="1" latinLnBrk="0" hangingPunct="1">
      <a:defRPr sz="2600" kern="1200">
        <a:solidFill>
          <a:schemeClr val="tx1"/>
        </a:solidFill>
        <a:latin typeface="Interstate-Regular" pitchFamily="2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co Tepper" initials="VAC" lastIdx="1" clrIdx="0"/>
  <p:cmAuthor id="1" name="Pr Igney" initials="PI" lastIdx="9" clrIdx="1"/>
  <p:cmAuthor id="2" name="David Wedepohl" initials="DW" lastIdx="2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26235F"/>
    <a:srgbClr val="F1981F"/>
    <a:srgbClr val="FF6A47"/>
    <a:srgbClr val="FF0000"/>
    <a:srgbClr val="CC66FF"/>
    <a:srgbClr val="FBFDFF"/>
    <a:srgbClr val="E2EDFE"/>
    <a:srgbClr val="F0F8FE"/>
    <a:srgbClr val="E0F1FC"/>
    <a:srgbClr val="D1EAF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34" autoAdjust="0"/>
    <p:restoredTop sz="94306" autoAdjust="0"/>
  </p:normalViewPr>
  <p:slideViewPr>
    <p:cSldViewPr>
      <p:cViewPr>
        <p:scale>
          <a:sx n="66" d="100"/>
          <a:sy n="66" d="100"/>
        </p:scale>
        <p:origin x="-1350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8" d="100"/>
        <a:sy n="158" d="100"/>
      </p:scale>
      <p:origin x="0" y="8184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slide" Target="slides/slide11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6.xml"/><Relationship Id="rId42" Type="http://schemas.openxmlformats.org/officeDocument/2006/relationships/slide" Target="slides/slide14.xml"/><Relationship Id="rId47" Type="http://schemas.openxmlformats.org/officeDocument/2006/relationships/slide" Target="slides/slide19.xml"/><Relationship Id="rId50" Type="http://schemas.openxmlformats.org/officeDocument/2006/relationships/slide" Target="slides/slide22.xml"/><Relationship Id="rId55" Type="http://schemas.openxmlformats.org/officeDocument/2006/relationships/slide" Target="slides/slide27.xml"/><Relationship Id="rId63" Type="http://schemas.openxmlformats.org/officeDocument/2006/relationships/slide" Target="slides/slide35.xml"/><Relationship Id="rId68" Type="http://schemas.openxmlformats.org/officeDocument/2006/relationships/notesMaster" Target="notesMasters/notesMaster1.xml"/><Relationship Id="rId76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71" Type="http://schemas.openxmlformats.org/officeDocument/2006/relationships/font" Target="fonts/font2.fntdata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" Target="slides/slide1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4.xml"/><Relationship Id="rId37" Type="http://schemas.openxmlformats.org/officeDocument/2006/relationships/slide" Target="slides/slide9.xml"/><Relationship Id="rId40" Type="http://schemas.openxmlformats.org/officeDocument/2006/relationships/slide" Target="slides/slide12.xml"/><Relationship Id="rId45" Type="http://schemas.openxmlformats.org/officeDocument/2006/relationships/slide" Target="slides/slide17.xml"/><Relationship Id="rId53" Type="http://schemas.openxmlformats.org/officeDocument/2006/relationships/slide" Target="slides/slide25.xml"/><Relationship Id="rId58" Type="http://schemas.openxmlformats.org/officeDocument/2006/relationships/slide" Target="slides/slide30.xml"/><Relationship Id="rId66" Type="http://schemas.openxmlformats.org/officeDocument/2006/relationships/slide" Target="slides/slide38.xml"/><Relationship Id="rId74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" Target="slides/slide8.xml"/><Relationship Id="rId49" Type="http://schemas.openxmlformats.org/officeDocument/2006/relationships/slide" Target="slides/slide21.xml"/><Relationship Id="rId57" Type="http://schemas.openxmlformats.org/officeDocument/2006/relationships/slide" Target="slides/slide29.xml"/><Relationship Id="rId61" Type="http://schemas.openxmlformats.org/officeDocument/2006/relationships/slide" Target="slides/slide33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3.xml"/><Relationship Id="rId44" Type="http://schemas.openxmlformats.org/officeDocument/2006/relationships/slide" Target="slides/slide16.xml"/><Relationship Id="rId52" Type="http://schemas.openxmlformats.org/officeDocument/2006/relationships/slide" Target="slides/slide24.xml"/><Relationship Id="rId60" Type="http://schemas.openxmlformats.org/officeDocument/2006/relationships/slide" Target="slides/slide32.xml"/><Relationship Id="rId65" Type="http://schemas.openxmlformats.org/officeDocument/2006/relationships/slide" Target="slides/slide37.xml"/><Relationship Id="rId73" Type="http://schemas.openxmlformats.org/officeDocument/2006/relationships/font" Target="fonts/font4.fntdata"/><Relationship Id="rId78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" Target="slides/slide2.xml"/><Relationship Id="rId35" Type="http://schemas.openxmlformats.org/officeDocument/2006/relationships/slide" Target="slides/slide7.xml"/><Relationship Id="rId43" Type="http://schemas.openxmlformats.org/officeDocument/2006/relationships/slide" Target="slides/slide15.xml"/><Relationship Id="rId48" Type="http://schemas.openxmlformats.org/officeDocument/2006/relationships/slide" Target="slides/slide20.xml"/><Relationship Id="rId56" Type="http://schemas.openxmlformats.org/officeDocument/2006/relationships/slide" Target="slides/slide28.xml"/><Relationship Id="rId64" Type="http://schemas.openxmlformats.org/officeDocument/2006/relationships/slide" Target="slides/slide36.xml"/><Relationship Id="rId69" Type="http://schemas.openxmlformats.org/officeDocument/2006/relationships/handoutMaster" Target="handoutMasters/handoutMaster1.xml"/><Relationship Id="rId77" Type="http://schemas.openxmlformats.org/officeDocument/2006/relationships/theme" Target="theme/theme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23.xml"/><Relationship Id="rId72" Type="http://schemas.openxmlformats.org/officeDocument/2006/relationships/font" Target="fonts/font3.fntdata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5.xml"/><Relationship Id="rId38" Type="http://schemas.openxmlformats.org/officeDocument/2006/relationships/slide" Target="slides/slide10.xml"/><Relationship Id="rId46" Type="http://schemas.openxmlformats.org/officeDocument/2006/relationships/slide" Target="slides/slide18.xml"/><Relationship Id="rId59" Type="http://schemas.openxmlformats.org/officeDocument/2006/relationships/slide" Target="slides/slide31.xml"/><Relationship Id="rId67" Type="http://schemas.openxmlformats.org/officeDocument/2006/relationships/slide" Target="slides/slide39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13.xml"/><Relationship Id="rId54" Type="http://schemas.openxmlformats.org/officeDocument/2006/relationships/slide" Target="slides/slide26.xml"/><Relationship Id="rId62" Type="http://schemas.openxmlformats.org/officeDocument/2006/relationships/slide" Target="slides/slide34.xml"/><Relationship Id="rId70" Type="http://schemas.openxmlformats.org/officeDocument/2006/relationships/font" Target="fonts/font1.fntdata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8" name="Rechteck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0380" cy="535154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2281" tIns="46140" rIns="92281" bIns="46140" numCol="1" anchor="t" anchorCtr="0" compatLnSpc="1">
            <a:prstTxWarp prst="textNoShape">
              <a:avLst/>
            </a:prstTxWarp>
          </a:bodyPr>
          <a:lstStyle>
            <a:lvl1pPr defTabSz="922023">
              <a:defRPr sz="1200"/>
            </a:lvl1pPr>
          </a:lstStyle>
          <a:p>
            <a:endParaRPr lang="de-DE"/>
          </a:p>
        </p:txBody>
      </p:sp>
      <p:sp>
        <p:nvSpPr>
          <p:cNvPr id="321539" name="Rechteck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073" y="0"/>
            <a:ext cx="2948693" cy="535154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2281" tIns="46140" rIns="92281" bIns="46140" numCol="1" anchor="t" anchorCtr="0" compatLnSpc="1">
            <a:prstTxWarp prst="textNoShape">
              <a:avLst/>
            </a:prstTxWarp>
          </a:bodyPr>
          <a:lstStyle>
            <a:lvl1pPr algn="r" defTabSz="922023">
              <a:defRPr sz="1200"/>
            </a:lvl1pPr>
          </a:lstStyle>
          <a:p>
            <a:endParaRPr lang="de-DE"/>
          </a:p>
        </p:txBody>
      </p:sp>
      <p:sp>
        <p:nvSpPr>
          <p:cNvPr id="321540" name="Rechteck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07812"/>
            <a:ext cx="2950380" cy="535154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2281" tIns="46140" rIns="92281" bIns="46140" numCol="1" anchor="b" anchorCtr="0" compatLnSpc="1">
            <a:prstTxWarp prst="textNoShape">
              <a:avLst/>
            </a:prstTxWarp>
          </a:bodyPr>
          <a:lstStyle>
            <a:lvl1pPr defTabSz="922023">
              <a:defRPr sz="1200"/>
            </a:lvl1pPr>
          </a:lstStyle>
          <a:p>
            <a:endParaRPr lang="de-DE"/>
          </a:p>
        </p:txBody>
      </p:sp>
      <p:sp>
        <p:nvSpPr>
          <p:cNvPr id="321541" name="Rechteck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073" y="9407812"/>
            <a:ext cx="2948693" cy="535154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2281" tIns="46140" rIns="92281" bIns="46140" numCol="1" anchor="b" anchorCtr="0" compatLnSpc="1">
            <a:prstTxWarp prst="textNoShape">
              <a:avLst/>
            </a:prstTxWarp>
          </a:bodyPr>
          <a:lstStyle>
            <a:lvl1pPr algn="r" defTabSz="922023">
              <a:defRPr sz="1200"/>
            </a:lvl1pPr>
          </a:lstStyle>
          <a:p>
            <a:fld id="{B9471EE1-1C46-41DA-8507-2401B138E6A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9165644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hteck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3636" cy="497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0" rIns="92281" bIns="46140" numCol="1" anchor="t" anchorCtr="0" compatLnSpc="1">
            <a:prstTxWarp prst="textNoShape">
              <a:avLst/>
            </a:prstTxWarp>
          </a:bodyPr>
          <a:lstStyle>
            <a:lvl1pPr defTabSz="922023">
              <a:defRPr sz="1200"/>
            </a:lvl1pPr>
          </a:lstStyle>
          <a:p>
            <a:endParaRPr lang="de-DE"/>
          </a:p>
        </p:txBody>
      </p:sp>
      <p:sp>
        <p:nvSpPr>
          <p:cNvPr id="31747" name="Rechteck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040" y="0"/>
            <a:ext cx="2943636" cy="497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0" rIns="92281" bIns="46140" numCol="1" anchor="t" anchorCtr="0" compatLnSpc="1">
            <a:prstTxWarp prst="textNoShape">
              <a:avLst/>
            </a:prstTxWarp>
          </a:bodyPr>
          <a:lstStyle>
            <a:lvl1pPr algn="r" defTabSz="922023">
              <a:defRPr sz="1200"/>
            </a:lvl1pPr>
          </a:lstStyle>
          <a:p>
            <a:endParaRPr lang="de-DE"/>
          </a:p>
        </p:txBody>
      </p:sp>
      <p:sp>
        <p:nvSpPr>
          <p:cNvPr id="53252" name="Rechteck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0938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1749" name="Rechteck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346" y="4714792"/>
            <a:ext cx="4986985" cy="4466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0" rIns="92281" bIns="461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Formate des Vorlagentextes zu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31750" name="Rechteck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9581"/>
            <a:ext cx="2943636" cy="497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0" rIns="92281" bIns="46140" numCol="1" anchor="b" anchorCtr="0" compatLnSpc="1">
            <a:prstTxWarp prst="textNoShape">
              <a:avLst/>
            </a:prstTxWarp>
          </a:bodyPr>
          <a:lstStyle>
            <a:lvl1pPr defTabSz="922023">
              <a:defRPr sz="1200"/>
            </a:lvl1pPr>
          </a:lstStyle>
          <a:p>
            <a:endParaRPr lang="de-DE"/>
          </a:p>
        </p:txBody>
      </p:sp>
      <p:sp>
        <p:nvSpPr>
          <p:cNvPr id="31751" name="Rechteck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040" y="9429581"/>
            <a:ext cx="2943636" cy="497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0" rIns="92281" bIns="46140" numCol="1" anchor="b" anchorCtr="0" compatLnSpc="1">
            <a:prstTxWarp prst="textNoShape">
              <a:avLst/>
            </a:prstTxWarp>
          </a:bodyPr>
          <a:lstStyle>
            <a:lvl1pPr algn="r" defTabSz="922023">
              <a:defRPr sz="1200"/>
            </a:lvl1pPr>
          </a:lstStyle>
          <a:p>
            <a:fld id="{DB03D696-AAE7-4349-BDE2-AC1A0F969DC9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7092799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Interstate-Regular" pitchFamily="2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Interstate-Regular" pitchFamily="2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Interstate-Regular" pitchFamily="2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Interstate-Regular" pitchFamily="2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Interstate-Regular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03D696-AAE7-4349-BDE2-AC1A0F969DC9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4687297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60938" cy="3719513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B0A2E5-ED1B-4975-9C96-7F4A72353EA5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8503919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03D696-AAE7-4349-BDE2-AC1A0F969DC9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5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5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7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9.xml"/></Relationships>
</file>

<file path=ppt/slideLayouts/_rels/slideLayout1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0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2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3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0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3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4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BSW_Powerpoint_Master_01-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" y="2673350"/>
            <a:ext cx="843915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feld 4"/>
          <p:cNvSpPr txBox="1">
            <a:spLocks noChangeArrowheads="1"/>
          </p:cNvSpPr>
          <p:nvPr userDrawn="1"/>
        </p:nvSpPr>
        <p:spPr bwMode="auto">
          <a:xfrm>
            <a:off x="5095875" y="6478632"/>
            <a:ext cx="3276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DE" sz="1100">
                <a:solidFill>
                  <a:srgbClr val="001A47"/>
                </a:solidFill>
                <a:latin typeface="Interstate-Light" pitchFamily="2" charset="0"/>
                <a:ea typeface="ＭＳ Ｐゴシック" pitchFamily="34" charset="-128"/>
              </a:rPr>
              <a:t>German Solar Industry Association (BSW-Solar)</a:t>
            </a:r>
          </a:p>
        </p:txBody>
      </p:sp>
      <p:sp>
        <p:nvSpPr>
          <p:cNvPr id="1532931" name="Rechteck 3"/>
          <p:cNvSpPr>
            <a:spLocks noGrp="1" noChangeArrowheads="1"/>
          </p:cNvSpPr>
          <p:nvPr>
            <p:ph type="ctrTitle"/>
          </p:nvPr>
        </p:nvSpPr>
        <p:spPr>
          <a:xfrm>
            <a:off x="419122" y="44"/>
            <a:ext cx="8067675" cy="2409825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noProof="0" smtClean="0"/>
              <a:t>Mastertitelformat bearbeiten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5C48D1-6D00-4602-A8CD-20D720E1114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1" y="27309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hteck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6" name="Rechteck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F9A6F14-8209-4C54-A915-016804AE198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hteck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6" name="Rechteck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B7BD02-A8C0-4E3D-8175-199AA9872B7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hteck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8D748F5-B10B-4A38-B1BC-8F5E5AC0F56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070622" y="44"/>
            <a:ext cx="1882775" cy="6613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19100" y="44"/>
            <a:ext cx="5499100" cy="6613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hteck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79C9CC7-BD47-4C09-A859-7D9A50B0DA8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BSW_Powerpoint_Master_01-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" y="2673350"/>
            <a:ext cx="843915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feld 4"/>
          <p:cNvSpPr txBox="1">
            <a:spLocks noChangeArrowheads="1"/>
          </p:cNvSpPr>
          <p:nvPr userDrawn="1"/>
        </p:nvSpPr>
        <p:spPr bwMode="auto">
          <a:xfrm>
            <a:off x="5095875" y="6478632"/>
            <a:ext cx="3276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DE" sz="1100">
                <a:solidFill>
                  <a:srgbClr val="001A47"/>
                </a:solidFill>
                <a:latin typeface="Interstate-Light" pitchFamily="2" charset="0"/>
                <a:ea typeface="ＭＳ Ｐゴシック" pitchFamily="34" charset="-128"/>
              </a:rPr>
              <a:t>German Solar Industry Association (BSW-Solar)</a:t>
            </a:r>
          </a:p>
        </p:txBody>
      </p:sp>
      <p:sp>
        <p:nvSpPr>
          <p:cNvPr id="1532931" name="Rechteck 3"/>
          <p:cNvSpPr>
            <a:spLocks noGrp="1" noChangeArrowheads="1"/>
          </p:cNvSpPr>
          <p:nvPr>
            <p:ph type="ctrTitle"/>
          </p:nvPr>
        </p:nvSpPr>
        <p:spPr>
          <a:xfrm>
            <a:off x="419122" y="44"/>
            <a:ext cx="8067675" cy="2409825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noProof="0" smtClean="0"/>
              <a:t>Mastertitelformat bearbeiten</a:t>
            </a: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9F25F2-F21B-4E3A-AC5F-41E5A77E30D4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4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1F37F6-EDAD-4528-A6C2-67B33C20BFAF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19100" y="1465263"/>
            <a:ext cx="3690938" cy="5148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262460" y="1465263"/>
            <a:ext cx="3690937" cy="5148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6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566DA-7678-4070-A593-8758367B6A3D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8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7271CB-6DFD-4E63-A949-6A88B76FB101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4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59671B-C16E-4C4B-B375-5D6D662C302B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070622" y="44"/>
            <a:ext cx="1882775" cy="6613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19100" y="44"/>
            <a:ext cx="5499100" cy="6613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A386E4-0CE0-4F62-846F-D64015EB619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3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3B29FA-F6FC-49AB-B4E1-0FF2F8120959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1" y="27309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6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DD559-5BA4-4A1E-9156-DD60235CF5AD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6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9904E0-FAFD-4DDE-B378-F21735BCB582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5C48D1-6D00-4602-A8CD-20D720E11143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070622" y="44"/>
            <a:ext cx="1882775" cy="6613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19100" y="44"/>
            <a:ext cx="5499100" cy="6613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A386E4-0CE0-4F62-846F-D64015EB6198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9100" y="44"/>
            <a:ext cx="7277100" cy="11334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419122" y="1465263"/>
            <a:ext cx="7534275" cy="5148262"/>
          </a:xfrm>
        </p:spPr>
        <p:txBody>
          <a:bodyPr/>
          <a:lstStyle/>
          <a:p>
            <a:pPr lvl="0"/>
            <a:endParaRPr lang="de-DE" noProof="0" smtClean="0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8ACA3-6028-4749-A0BE-1BDE8E782C69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 descr="BSW_Powerpoint_Master_01-1"/>
          <p:cNvPicPr>
            <a:picLocks noChangeAspect="1" noChangeArrowheads="1"/>
          </p:cNvPicPr>
          <p:nvPr userDrawn="1"/>
        </p:nvPicPr>
        <p:blipFill>
          <a:blip r:embed="rId2" cstate="print"/>
          <a:srcRect r="35549"/>
          <a:stretch>
            <a:fillRect/>
          </a:stretch>
        </p:blipFill>
        <p:spPr bwMode="auto">
          <a:xfrm>
            <a:off x="5" y="5013477"/>
            <a:ext cx="2397519" cy="1844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2848335" y="1781503"/>
            <a:ext cx="5638440" cy="4832022"/>
          </a:xfrm>
        </p:spPr>
        <p:txBody>
          <a:bodyPr/>
          <a:lstStyle>
            <a:lvl1pPr marL="457200" indent="-457200">
              <a:spcBef>
                <a:spcPts val="2400"/>
              </a:spcBef>
              <a:buClr>
                <a:srgbClr val="F18E1F"/>
              </a:buClr>
              <a:buFont typeface="+mj-lt"/>
              <a:buAutoNum type="arabicPeriod"/>
              <a:defRPr sz="2200"/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0" name="Line 274"/>
          <p:cNvSpPr>
            <a:spLocks noChangeShapeType="1"/>
          </p:cNvSpPr>
          <p:nvPr userDrawn="1"/>
        </p:nvSpPr>
        <p:spPr bwMode="auto">
          <a:xfrm>
            <a:off x="1" y="1266825"/>
            <a:ext cx="4051738" cy="0"/>
          </a:xfrm>
          <a:prstGeom prst="line">
            <a:avLst/>
          </a:prstGeom>
          <a:noFill/>
          <a:ln w="12700">
            <a:solidFill>
              <a:srgbClr val="26235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12" name="Rectangle 2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19100" y="44"/>
            <a:ext cx="72771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lvl="0"/>
            <a:r>
              <a:rPr lang="de-DE" dirty="0" smtClean="0"/>
              <a:t>Agenda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340CA3-D9C2-4B5D-A3D7-942C71099400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4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AC77CB-B798-4B11-B6DD-7F1715B364D0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19100" y="1465263"/>
            <a:ext cx="3690938" cy="5148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262460" y="1465263"/>
            <a:ext cx="3690937" cy="5148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6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054C3E-F04D-42CE-A1BA-F1F22E29056A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9100" y="44"/>
            <a:ext cx="7277100" cy="11334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419122" y="1465263"/>
            <a:ext cx="7534275" cy="5148262"/>
          </a:xfrm>
        </p:spPr>
        <p:txBody>
          <a:bodyPr/>
          <a:lstStyle/>
          <a:p>
            <a:pPr lvl="0"/>
            <a:endParaRPr lang="de-DE" noProof="0" smtClean="0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8ACA3-6028-4749-A0BE-1BDE8E782C6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8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931D2-9E84-4F73-8280-07E20AE68F28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4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E27491-E4DC-4195-96A1-8E87F5DFECF9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3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E3DD75-BE80-4118-83B7-057711A25BD7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1" y="27309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6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8BCA6F-5EC1-4B5C-96DF-177590BEFB51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6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DD83C2-A08F-43E2-9D88-D02C22DF6C85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95E07-832E-4B2C-B37B-3EEEC43D2767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070622" y="44"/>
            <a:ext cx="1882775" cy="6613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19100" y="44"/>
            <a:ext cx="5499100" cy="6613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56388F-7EC0-4BB9-848D-FF042339165D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9100" y="44"/>
            <a:ext cx="7277100" cy="11334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19100" y="1465263"/>
            <a:ext cx="3690938" cy="5148262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262460" y="1465263"/>
            <a:ext cx="3690937" cy="5148262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6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D0A0A1-6743-48DB-B9A0-447FCB82C3C5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el und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sz="quarter"/>
          </p:nvPr>
        </p:nvSpPr>
        <p:spPr>
          <a:xfrm>
            <a:off x="419100" y="44"/>
            <a:ext cx="7277100" cy="11334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419100" y="1465307"/>
            <a:ext cx="3690938" cy="2497137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262460" y="1465307"/>
            <a:ext cx="3690937" cy="2497137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19100" y="4114844"/>
            <a:ext cx="3690938" cy="249872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262460" y="4114844"/>
            <a:ext cx="3690937" cy="249872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8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3EA84B-4DC8-455D-B824-6FB848D2E306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9100" y="44"/>
            <a:ext cx="7277100" cy="11334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19100" y="1465263"/>
            <a:ext cx="3690938" cy="5148262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262460" y="1465307"/>
            <a:ext cx="3690937" cy="2497137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262460" y="4114844"/>
            <a:ext cx="3690937" cy="249872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0"/>
          </p:nvPr>
        </p:nvSpPr>
        <p:spPr>
          <a:xfrm>
            <a:off x="8486780" y="5638844"/>
            <a:ext cx="657225" cy="9937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1"/>
          </p:nvPr>
        </p:nvSpPr>
        <p:spPr>
          <a:xfrm>
            <a:off x="8124847" y="495344"/>
            <a:ext cx="252413" cy="638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799623-E400-4329-81AE-1F6F1EAABB68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 dirty="0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340CA3-D9C2-4B5D-A3D7-942C7109940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BSW_Powerpoint_Master_01-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" y="2673350"/>
            <a:ext cx="843915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feld 4"/>
          <p:cNvSpPr txBox="1">
            <a:spLocks noChangeArrowheads="1"/>
          </p:cNvSpPr>
          <p:nvPr userDrawn="1"/>
        </p:nvSpPr>
        <p:spPr bwMode="auto">
          <a:xfrm>
            <a:off x="5095875" y="6478632"/>
            <a:ext cx="3276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DE" sz="1100">
                <a:solidFill>
                  <a:srgbClr val="001A47"/>
                </a:solidFill>
                <a:latin typeface="Interstate-Light" pitchFamily="2" charset="0"/>
                <a:ea typeface="ＭＳ Ｐゴシック" pitchFamily="34" charset="-128"/>
              </a:rPr>
              <a:t>German Solar Industry Association (BSW-Solar)</a:t>
            </a:r>
          </a:p>
        </p:txBody>
      </p:sp>
      <p:sp>
        <p:nvSpPr>
          <p:cNvPr id="1532931" name="Rechteck 3"/>
          <p:cNvSpPr>
            <a:spLocks noGrp="1" noChangeArrowheads="1"/>
          </p:cNvSpPr>
          <p:nvPr>
            <p:ph type="ctrTitle"/>
          </p:nvPr>
        </p:nvSpPr>
        <p:spPr>
          <a:xfrm>
            <a:off x="419122" y="44"/>
            <a:ext cx="8067675" cy="2409825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noProof="0" smtClean="0"/>
              <a:t>Mastertitelformat bearbeiten</a:t>
            </a:r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9F25F2-F21B-4E3A-AC5F-41E5A77E30D4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4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1F37F6-EDAD-4528-A6C2-67B33C20BFAF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19100" y="1465263"/>
            <a:ext cx="3690938" cy="5148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262460" y="1465263"/>
            <a:ext cx="3690937" cy="5148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6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566DA-7678-4070-A593-8758367B6A3D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8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7271CB-6DFD-4E63-A949-6A88B76FB101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4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59671B-C16E-4C4B-B375-5D6D662C302B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3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3B29FA-F6FC-49AB-B4E1-0FF2F8120959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1" y="27309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6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DD559-5BA4-4A1E-9156-DD60235CF5AD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6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9904E0-FAFD-4DDE-B378-F21735BCB582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5C48D1-6D00-4602-A8CD-20D720E11143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4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AC77CB-B798-4B11-B6DD-7F1715B364D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070622" y="44"/>
            <a:ext cx="1882775" cy="6613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19100" y="44"/>
            <a:ext cx="5499100" cy="6613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A386E4-0CE0-4F62-846F-D64015EB6198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9100" y="44"/>
            <a:ext cx="7277100" cy="11334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419122" y="1465263"/>
            <a:ext cx="7534275" cy="5148262"/>
          </a:xfrm>
        </p:spPr>
        <p:txBody>
          <a:bodyPr/>
          <a:lstStyle/>
          <a:p>
            <a:pPr lvl="0"/>
            <a:endParaRPr lang="de-DE" noProof="0" smtClean="0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8ACA3-6028-4749-A0BE-1BDE8E782C69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340CA3-D9C2-4B5D-A3D7-942C71099400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4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AC77CB-B798-4B11-B6DD-7F1715B364D0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19100" y="1465263"/>
            <a:ext cx="3690938" cy="5148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262460" y="1465263"/>
            <a:ext cx="3690937" cy="5148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6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054C3E-F04D-42CE-A1BA-F1F22E29056A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8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931D2-9E84-4F73-8280-07E20AE68F28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4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E27491-E4DC-4195-96A1-8E87F5DFECF9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3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E3DD75-BE80-4118-83B7-057711A25BD7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1" y="27309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6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8BCA6F-5EC1-4B5C-96DF-177590BEFB51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6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DD83C2-A08F-43E2-9D88-D02C22DF6C85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19100" y="1465263"/>
            <a:ext cx="3690938" cy="5148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262460" y="1465263"/>
            <a:ext cx="3690937" cy="5148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6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054C3E-F04D-42CE-A1BA-F1F22E29056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95E07-832E-4B2C-B37B-3EEEC43D2767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070622" y="44"/>
            <a:ext cx="1882775" cy="6613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19100" y="44"/>
            <a:ext cx="5499100" cy="6613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56388F-7EC0-4BB9-848D-FF042339165D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9100" y="44"/>
            <a:ext cx="7277100" cy="11334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19100" y="1465263"/>
            <a:ext cx="3690938" cy="5148262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262460" y="1465263"/>
            <a:ext cx="3690937" cy="5148262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6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D0A0A1-6743-48DB-B9A0-447FCB82C3C5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el und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sz="quarter"/>
          </p:nvPr>
        </p:nvSpPr>
        <p:spPr>
          <a:xfrm>
            <a:off x="419100" y="44"/>
            <a:ext cx="7277100" cy="11334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419100" y="1465307"/>
            <a:ext cx="3690938" cy="2497137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262460" y="1465307"/>
            <a:ext cx="3690937" cy="2497137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19100" y="4114844"/>
            <a:ext cx="3690938" cy="249872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262460" y="4114844"/>
            <a:ext cx="3690937" cy="249872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8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3EA84B-4DC8-455D-B824-6FB848D2E306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9100" y="44"/>
            <a:ext cx="7277100" cy="11334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19100" y="1465263"/>
            <a:ext cx="3690938" cy="5148262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262460" y="1465307"/>
            <a:ext cx="3690937" cy="2497137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262460" y="4114844"/>
            <a:ext cx="3690937" cy="249872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0"/>
          </p:nvPr>
        </p:nvSpPr>
        <p:spPr>
          <a:xfrm>
            <a:off x="8486780" y="5638844"/>
            <a:ext cx="657225" cy="9937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1"/>
          </p:nvPr>
        </p:nvSpPr>
        <p:spPr>
          <a:xfrm>
            <a:off x="8124847" y="495344"/>
            <a:ext cx="252413" cy="638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799623-E400-4329-81AE-1F6F1EAABB68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spcBef>
                <a:spcPts val="300"/>
              </a:spcBef>
              <a:defRPr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62BA4-6372-4592-BF22-FF3F7C1E385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3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9220C-92C5-4661-B2CF-C9B1E0E21B7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9100" y="44"/>
            <a:ext cx="7277100" cy="11334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419122" y="1465263"/>
            <a:ext cx="7534275" cy="5148262"/>
          </a:xfrm>
        </p:spPr>
        <p:txBody>
          <a:bodyPr/>
          <a:lstStyle/>
          <a:p>
            <a:pPr lvl="0"/>
            <a:endParaRPr lang="de-DE" noProof="0" smtClean="0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28EF55-49A8-4925-94D7-3FBB8EF16AF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2930" name="Picture 2" descr="BSW_Powerpoint_Master_01-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" y="2673350"/>
            <a:ext cx="8439150" cy="4184650"/>
          </a:xfrm>
          <a:prstGeom prst="rect">
            <a:avLst/>
          </a:prstGeom>
          <a:noFill/>
        </p:spPr>
      </p:pic>
      <p:sp>
        <p:nvSpPr>
          <p:cNvPr id="15329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19122" y="44"/>
            <a:ext cx="8067675" cy="240982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1532932" name="Text Box 4"/>
          <p:cNvSpPr txBox="1">
            <a:spLocks noChangeArrowheads="1"/>
          </p:cNvSpPr>
          <p:nvPr userDrawn="1"/>
        </p:nvSpPr>
        <p:spPr bwMode="auto">
          <a:xfrm>
            <a:off x="5095875" y="6478632"/>
            <a:ext cx="3276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DE" sz="1100" smtClean="0">
                <a:solidFill>
                  <a:srgbClr val="001A47"/>
                </a:solidFill>
                <a:latin typeface="Interstate-Light" pitchFamily="2" charset="0"/>
                <a:ea typeface="ＭＳ Ｐゴシック" pitchFamily="34" charset="-128"/>
              </a:rPr>
              <a:t>German Solar Industry Association (BSW-Solar)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BSW_Powerpoint_Master_01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" y="2673350"/>
            <a:ext cx="843915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feld 4"/>
          <p:cNvSpPr txBox="1">
            <a:spLocks noChangeArrowheads="1"/>
          </p:cNvSpPr>
          <p:nvPr/>
        </p:nvSpPr>
        <p:spPr bwMode="auto">
          <a:xfrm>
            <a:off x="5095875" y="6478632"/>
            <a:ext cx="3276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de-DE" sz="1100">
                <a:solidFill>
                  <a:srgbClr val="001A47"/>
                </a:solidFill>
                <a:latin typeface="Interstate-Light" pitchFamily="2" charset="0"/>
                <a:ea typeface="ＭＳ Ｐゴシック" pitchFamily="34" charset="-128"/>
              </a:rPr>
              <a:t>German Solar Industry Association (BSW-Solar)</a:t>
            </a:r>
          </a:p>
        </p:txBody>
      </p:sp>
      <p:sp>
        <p:nvSpPr>
          <p:cNvPr id="1669123" name="Rechteck 3"/>
          <p:cNvSpPr>
            <a:spLocks noGrp="1" noChangeArrowheads="1"/>
          </p:cNvSpPr>
          <p:nvPr>
            <p:ph type="ctrTitle"/>
          </p:nvPr>
        </p:nvSpPr>
        <p:spPr>
          <a:xfrm>
            <a:off x="419122" y="44"/>
            <a:ext cx="8067675" cy="2409825"/>
          </a:xfrm>
          <a:extLst/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noProof="0" smtClean="0"/>
              <a:t>Mastertitelformat bearbeiten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8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931D2-9E84-4F73-8280-07E20AE68F2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hteck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C4B809E-11D5-45BE-B7BE-188E889420A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4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hteck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7722AD-26F1-4A52-9F8C-DCA5E516159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19100" y="1465263"/>
            <a:ext cx="3690938" cy="5148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262460" y="1465263"/>
            <a:ext cx="3690937" cy="5148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hteck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6" name="Rechteck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08BA02-949B-42BA-81ED-6A98F00443B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hteck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8" name="Rechteck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78C731-1D70-4BE6-A41C-B053ED58F13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hteck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4" name="Rechteck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27E59A6-81F9-4532-9BA4-DD5F94D0745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3" name="Rechteck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F58E8D-DDC1-4446-A509-B304E88E0FC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1" y="27309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hteck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6" name="Rechteck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F9A6F14-8209-4C54-A915-016804AE198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hteck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6" name="Rechteck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B7BD02-A8C0-4E3D-8175-199AA9872B7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hteck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8D748F5-B10B-4A38-B1BC-8F5E5AC0F56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070622" y="44"/>
            <a:ext cx="1882775" cy="6613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19100" y="44"/>
            <a:ext cx="5499100" cy="6613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hteck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79C9CC7-BD47-4C09-A859-7D9A50B0DA8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4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E27491-E4DC-4195-96A1-8E87F5DFECF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hteck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89F921-9425-425D-BE11-F21EDAA06FE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663380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hteck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4" name="Rechteck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B8AA35-FEFB-40FA-B0BB-F45F8D321AC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0046369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3" name="Rechteck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43C46D-BC88-41AF-9C05-93E667C4ADC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7963782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BSW_Powerpoint_Master_01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" y="2673350"/>
            <a:ext cx="843915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feld 4"/>
          <p:cNvSpPr txBox="1">
            <a:spLocks noChangeArrowheads="1"/>
          </p:cNvSpPr>
          <p:nvPr/>
        </p:nvSpPr>
        <p:spPr bwMode="auto">
          <a:xfrm>
            <a:off x="5095875" y="6478632"/>
            <a:ext cx="3276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de-DE" sz="1100">
                <a:solidFill>
                  <a:srgbClr val="001A47"/>
                </a:solidFill>
                <a:latin typeface="Interstate-Light" pitchFamily="2" charset="0"/>
                <a:ea typeface="ＭＳ Ｐゴシック" pitchFamily="34" charset="-128"/>
              </a:rPr>
              <a:t>German Solar Industry Association (BSW-Solar)</a:t>
            </a:r>
          </a:p>
        </p:txBody>
      </p:sp>
      <p:sp>
        <p:nvSpPr>
          <p:cNvPr id="1669123" name="Rechteck 3"/>
          <p:cNvSpPr>
            <a:spLocks noGrp="1" noChangeArrowheads="1"/>
          </p:cNvSpPr>
          <p:nvPr>
            <p:ph type="ctrTitle"/>
          </p:nvPr>
        </p:nvSpPr>
        <p:spPr>
          <a:xfrm>
            <a:off x="419122" y="44"/>
            <a:ext cx="8067675" cy="2409825"/>
          </a:xfrm>
          <a:extLst/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noProof="0" smtClean="0"/>
              <a:t>Mastertitelformat bearbeiten</a:t>
            </a:r>
          </a:p>
        </p:txBody>
      </p:sp>
    </p:spTree>
    <p:extLst>
      <p:ext uri="{BB962C8B-B14F-4D97-AF65-F5344CB8AC3E}">
        <p14:creationId xmlns="" xmlns:p14="http://schemas.microsoft.com/office/powerpoint/2010/main" val="3154816024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hteck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C4B809E-11D5-45BE-B7BE-188E889420A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23824939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4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hteck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7722AD-26F1-4A52-9F8C-DCA5E516159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889175675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19100" y="1465263"/>
            <a:ext cx="3690938" cy="5148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262460" y="1465263"/>
            <a:ext cx="3690937" cy="5148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hteck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6" name="Rechteck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08BA02-949B-42BA-81ED-6A98F00443B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039365259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hteck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8" name="Rechteck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78C731-1D70-4BE6-A41C-B053ED58F13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137028177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hteck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4" name="Rechteck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27E59A6-81F9-4532-9BA4-DD5F94D0745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619528789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3" name="Rechteck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F58E8D-DDC1-4446-A509-B304E88E0FC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3366336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3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E3DD75-BE80-4118-83B7-057711A25BD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1" y="27309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hteck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6" name="Rechteck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F9A6F14-8209-4C54-A915-016804AE198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28815789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hteck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6" name="Rechteck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B7BD02-A8C0-4E3D-8175-199AA9872B7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20229405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hteck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8D748F5-B10B-4A38-B1BC-8F5E5AC0F56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651465707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070622" y="44"/>
            <a:ext cx="1882775" cy="6613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19100" y="44"/>
            <a:ext cx="5499100" cy="6613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hteck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79C9CC7-BD47-4C09-A859-7D9A50B0DA8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538374853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BSW_Powerpoint_Master_01-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" y="2673350"/>
            <a:ext cx="843915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feld 4"/>
          <p:cNvSpPr txBox="1">
            <a:spLocks noChangeArrowheads="1"/>
          </p:cNvSpPr>
          <p:nvPr userDrawn="1"/>
        </p:nvSpPr>
        <p:spPr bwMode="auto">
          <a:xfrm>
            <a:off x="5095875" y="6478632"/>
            <a:ext cx="3276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DE" sz="1100">
                <a:solidFill>
                  <a:srgbClr val="001A47"/>
                </a:solidFill>
                <a:latin typeface="Interstate-Light" pitchFamily="2" charset="0"/>
                <a:ea typeface="ＭＳ Ｐゴシック" pitchFamily="34" charset="-128"/>
              </a:rPr>
              <a:t>German Solar Industry Association (BSW-Solar)</a:t>
            </a:r>
          </a:p>
        </p:txBody>
      </p:sp>
      <p:sp>
        <p:nvSpPr>
          <p:cNvPr id="1532931" name="Rechteck 3"/>
          <p:cNvSpPr>
            <a:spLocks noGrp="1" noChangeArrowheads="1"/>
          </p:cNvSpPr>
          <p:nvPr>
            <p:ph type="ctrTitle"/>
          </p:nvPr>
        </p:nvSpPr>
        <p:spPr>
          <a:xfrm>
            <a:off x="419122" y="44"/>
            <a:ext cx="8067675" cy="2409825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noProof="0" smtClean="0"/>
              <a:t>Mastertitelformat bearbeiten</a:t>
            </a:r>
          </a:p>
        </p:txBody>
      </p:sp>
    </p:spTree>
    <p:extLst>
      <p:ext uri="{BB962C8B-B14F-4D97-AF65-F5344CB8AC3E}">
        <p14:creationId xmlns="" xmlns:p14="http://schemas.microsoft.com/office/powerpoint/2010/main" val="2516141480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9F25F2-F21B-4E3A-AC5F-41E5A77E30D4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54533563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4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1F37F6-EDAD-4528-A6C2-67B33C20BFAF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65560399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19100" y="1465263"/>
            <a:ext cx="3690938" cy="5148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262460" y="1465263"/>
            <a:ext cx="3690937" cy="5148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6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566DA-7678-4070-A593-8758367B6A3D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70711594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8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7271CB-6DFD-4E63-A949-6A88B76FB101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64249857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4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59671B-C16E-4C4B-B375-5D6D662C302B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143887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1" y="27309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6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8BCA6F-5EC1-4B5C-96DF-177590BEFB5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3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3B29FA-F6FC-49AB-B4E1-0FF2F8120959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33364294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1" y="27309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6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DD559-5BA4-4A1E-9156-DD60235CF5AD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37713521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6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9904E0-FAFD-4DDE-B378-F21735BCB582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52727981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5C48D1-6D00-4602-A8CD-20D720E11143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38710227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070622" y="44"/>
            <a:ext cx="1882775" cy="6613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19100" y="44"/>
            <a:ext cx="5499100" cy="6613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A386E4-0CE0-4F62-846F-D64015EB6198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83200928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9100" y="44"/>
            <a:ext cx="7277100" cy="11334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419122" y="1465263"/>
            <a:ext cx="7534275" cy="5148262"/>
          </a:xfrm>
        </p:spPr>
        <p:txBody>
          <a:bodyPr/>
          <a:lstStyle/>
          <a:p>
            <a:pPr lvl="0"/>
            <a:endParaRPr lang="de-DE" noProof="0" smtClean="0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8ACA3-6028-4749-A0BE-1BDE8E782C69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44490996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340CA3-D9C2-4B5D-A3D7-942C71099400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3812280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4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AC77CB-B798-4B11-B6DD-7F1715B364D0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81896714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19100" y="1465263"/>
            <a:ext cx="3690938" cy="5148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262460" y="1465263"/>
            <a:ext cx="3690937" cy="5148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6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054C3E-F04D-42CE-A1BA-F1F22E29056A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50985642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8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931D2-9E84-4F73-8280-07E20AE68F28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67602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 smtClean="0"/>
              <a:t>© BSW-Solar</a:t>
            </a:r>
            <a:endParaRPr lang="de-DE" dirty="0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9F25F2-F21B-4E3A-AC5F-41E5A77E30D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6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DD83C2-A08F-43E2-9D88-D02C22DF6C8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4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E27491-E4DC-4195-96A1-8E87F5DFECF9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79679664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3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E3DD75-BE80-4118-83B7-057711A25BD7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33585170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1" y="27309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6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8BCA6F-5EC1-4B5C-96DF-177590BEFB51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808507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6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DD83C2-A08F-43E2-9D88-D02C22DF6C85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45572870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95E07-832E-4B2C-B37B-3EEEC43D2767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1947872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070622" y="44"/>
            <a:ext cx="1882775" cy="6613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19100" y="44"/>
            <a:ext cx="5499100" cy="6613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56388F-7EC0-4BB9-848D-FF042339165D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53648005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9100" y="44"/>
            <a:ext cx="7277100" cy="11334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19100" y="1465263"/>
            <a:ext cx="3690938" cy="5148262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262460" y="1465263"/>
            <a:ext cx="3690937" cy="5148262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6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D0A0A1-6743-48DB-B9A0-447FCB82C3C5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30445533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el und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sz="quarter"/>
          </p:nvPr>
        </p:nvSpPr>
        <p:spPr>
          <a:xfrm>
            <a:off x="419100" y="44"/>
            <a:ext cx="7277100" cy="11334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419100" y="1465307"/>
            <a:ext cx="3690938" cy="2497137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262460" y="1465307"/>
            <a:ext cx="3690937" cy="2497137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19100" y="4114844"/>
            <a:ext cx="3690938" cy="249872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262460" y="4114844"/>
            <a:ext cx="3690937" cy="249872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8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3EA84B-4DC8-455D-B824-6FB848D2E306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22599598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9100" y="44"/>
            <a:ext cx="7277100" cy="11334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19100" y="1465263"/>
            <a:ext cx="3690938" cy="5148262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262460" y="1465307"/>
            <a:ext cx="3690937" cy="2497137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262460" y="4114844"/>
            <a:ext cx="3690937" cy="249872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0"/>
          </p:nvPr>
        </p:nvSpPr>
        <p:spPr>
          <a:xfrm>
            <a:off x="8486780" y="5638844"/>
            <a:ext cx="657225" cy="9937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1"/>
          </p:nvPr>
        </p:nvSpPr>
        <p:spPr>
          <a:xfrm>
            <a:off x="8124847" y="495344"/>
            <a:ext cx="252413" cy="638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799623-E400-4329-81AE-1F6F1EAABB68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4814036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BSW_Powerpoint_Master_01-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" y="2673350"/>
            <a:ext cx="843915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feld 4"/>
          <p:cNvSpPr txBox="1">
            <a:spLocks noChangeArrowheads="1"/>
          </p:cNvSpPr>
          <p:nvPr userDrawn="1"/>
        </p:nvSpPr>
        <p:spPr bwMode="auto">
          <a:xfrm>
            <a:off x="5095875" y="6478632"/>
            <a:ext cx="3276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DE" sz="1100">
                <a:solidFill>
                  <a:srgbClr val="001A47"/>
                </a:solidFill>
                <a:latin typeface="Interstate-Light" pitchFamily="2" charset="0"/>
                <a:ea typeface="ＭＳ Ｐゴシック" pitchFamily="34" charset="-128"/>
              </a:rPr>
              <a:t>German Solar Industry Association (BSW-Solar)</a:t>
            </a:r>
          </a:p>
        </p:txBody>
      </p:sp>
      <p:sp>
        <p:nvSpPr>
          <p:cNvPr id="1532931" name="Rechteck 3"/>
          <p:cNvSpPr>
            <a:spLocks noGrp="1" noChangeArrowheads="1"/>
          </p:cNvSpPr>
          <p:nvPr>
            <p:ph type="ctrTitle"/>
          </p:nvPr>
        </p:nvSpPr>
        <p:spPr>
          <a:xfrm>
            <a:off x="419122" y="44"/>
            <a:ext cx="8067675" cy="2409825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noProof="0" smtClean="0"/>
              <a:t>Mastertitelformat bearbeiten</a:t>
            </a:r>
          </a:p>
        </p:txBody>
      </p:sp>
    </p:spTree>
    <p:extLst>
      <p:ext uri="{BB962C8B-B14F-4D97-AF65-F5344CB8AC3E}">
        <p14:creationId xmlns="" xmlns:p14="http://schemas.microsoft.com/office/powerpoint/2010/main" val="42105138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95E07-832E-4B2C-B37B-3EEEC43D276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 dirty="0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9F25F2-F21B-4E3A-AC5F-41E5A77E30D4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04280331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4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1F37F6-EDAD-4528-A6C2-67B33C20BFAF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30236951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19100" y="1465263"/>
            <a:ext cx="3690938" cy="5148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262460" y="1465263"/>
            <a:ext cx="3690937" cy="5148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 dirty="0"/>
          </a:p>
        </p:txBody>
      </p:sp>
      <p:sp>
        <p:nvSpPr>
          <p:cNvPr id="6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566DA-7678-4070-A593-8758367B6A3D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68709789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8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7271CB-6DFD-4E63-A949-6A88B76FB101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65045279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 dirty="0"/>
          </a:p>
        </p:txBody>
      </p:sp>
      <p:sp>
        <p:nvSpPr>
          <p:cNvPr id="4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59671B-C16E-4C4B-B375-5D6D662C302B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41346260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3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3B29FA-F6FC-49AB-B4E1-0FF2F8120959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00135745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1" y="27309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6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DD559-5BA4-4A1E-9156-DD60235CF5AD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53404180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 dirty="0"/>
          </a:p>
        </p:txBody>
      </p:sp>
      <p:sp>
        <p:nvSpPr>
          <p:cNvPr id="6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9904E0-FAFD-4DDE-B378-F21735BCB582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9947755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5C48D1-6D00-4602-A8CD-20D720E11143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04101281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070622" y="44"/>
            <a:ext cx="1882775" cy="6613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19100" y="44"/>
            <a:ext cx="5499100" cy="6613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A386E4-0CE0-4F62-846F-D64015EB6198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914389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070622" y="44"/>
            <a:ext cx="1882775" cy="6613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19100" y="44"/>
            <a:ext cx="5499100" cy="6613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56388F-7EC0-4BB9-848D-FF042339165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9100" y="44"/>
            <a:ext cx="7277100" cy="11334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419122" y="1465263"/>
            <a:ext cx="7534275" cy="5148262"/>
          </a:xfrm>
        </p:spPr>
        <p:txBody>
          <a:bodyPr/>
          <a:lstStyle/>
          <a:p>
            <a:pPr lvl="0"/>
            <a:endParaRPr lang="de-DE" noProof="0" smtClean="0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8ACA3-6028-4749-A0BE-1BDE8E782C69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72816666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71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510689-3C56-B14F-89F2-FCFFED20A8D9}" type="slidenum">
              <a:rPr lang="fr-FR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4197357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AD9165-F4A4-2F4F-92EA-20BE2AE20EF7}" type="slidenum">
              <a:rPr lang="fr-FR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54969867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4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BC9B73-E4F1-CA4D-BFD0-0C684316AC3B}" type="slidenum">
              <a:rPr lang="fr-FR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36504988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844683"/>
            <a:ext cx="4038600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844683"/>
            <a:ext cx="4038600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DF385E-CC48-0F4A-B4CA-E0EF45142BA3}" type="slidenum">
              <a:rPr lang="fr-FR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78151421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3FDCC4-7B36-044B-9163-2021FB42524F}" type="slidenum">
              <a:rPr lang="fr-FR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71805131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8E5783-6BB1-0949-A84B-C7EFF739E702}" type="slidenum">
              <a:rPr lang="fr-FR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13318231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BB4519-1A12-1C4A-918F-E48E7ADDBE64}" type="slidenum">
              <a:rPr lang="fr-FR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33534697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1" y="27309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9FF494-E073-C241-8F72-672D24AD93BB}" type="slidenum">
              <a:rPr lang="fr-FR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1643535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611059-1517-1D46-8D62-55447A0E7B41}" type="slidenum">
              <a:rPr lang="fr-FR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925546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9100" y="44"/>
            <a:ext cx="7277100" cy="11334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19100" y="1465263"/>
            <a:ext cx="3690938" cy="5148262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262460" y="1465263"/>
            <a:ext cx="3690937" cy="5148262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6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D0A0A1-6743-48DB-B9A0-447FCB82C3C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B874D-8394-9149-A8BE-1ECA5438DE4A}" type="slidenum">
              <a:rPr lang="fr-FR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65318930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188959"/>
            <a:ext cx="2057400" cy="576103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88959"/>
            <a:ext cx="6019800" cy="5761037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EF6242-77FB-BB40-AD85-870355A9A32C}" type="slidenum">
              <a:rPr lang="fr-FR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97731577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59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AEA10D-9490-451D-A723-87DF894D130F}" type="slidenum">
              <a:rPr lang="fr-FR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76446537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0A683-1D3C-4030-8AF7-07BF1087D2D2}" type="slidenum">
              <a:rPr lang="fr-FR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91841541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3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39ABE3-5BC0-4FBD-9812-BCE39FA71A4B}" type="slidenum">
              <a:rPr lang="fr-FR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6046393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844683"/>
            <a:ext cx="4038600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844683"/>
            <a:ext cx="4038600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B6F4AD-A5AC-4AD6-8E01-54477A1336FF}" type="slidenum">
              <a:rPr lang="fr-FR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5366343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DDF25D-C38D-4B51-A678-0270F7E050C3}" type="slidenum">
              <a:rPr lang="fr-FR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14371154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F51E3E-1B8E-4983-9AEE-B2EA6F221434}" type="slidenum">
              <a:rPr lang="fr-FR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97216135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DF0852-A60F-4130-9D15-DDAC5B7091EA}" type="slidenum">
              <a:rPr lang="fr-FR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28656369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1" y="27308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0FC8B3-DF43-4FED-9402-E0FABE4C1092}" type="slidenum">
              <a:rPr lang="fr-FR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600686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el und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sz="quarter"/>
          </p:nvPr>
        </p:nvSpPr>
        <p:spPr>
          <a:xfrm>
            <a:off x="419100" y="44"/>
            <a:ext cx="7277100" cy="11334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419100" y="1465307"/>
            <a:ext cx="3690938" cy="2497137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262460" y="1465307"/>
            <a:ext cx="3690937" cy="2497137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19100" y="4114844"/>
            <a:ext cx="3690938" cy="249872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262460" y="4114844"/>
            <a:ext cx="3690937" cy="249872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8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3EA84B-4DC8-455D-B824-6FB848D2E30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2C4FCA-8A2A-43FD-85B2-EC097E110B8D}" type="slidenum">
              <a:rPr lang="fr-FR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50062314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48C757-EFC3-40CD-8C66-72ACD7F41555}" type="slidenum">
              <a:rPr lang="fr-FR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51481971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188947"/>
            <a:ext cx="2057400" cy="576103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88947"/>
            <a:ext cx="6019800" cy="5761037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F0501E-A436-48B9-A0BA-B79810B03DFE}" type="slidenum">
              <a:rPr lang="fr-FR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36981932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spcBef>
                <a:spcPts val="300"/>
              </a:spcBef>
              <a:defRPr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 dirty="0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62BA4-6372-4592-BF22-FF3F7C1E385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9100" y="0"/>
            <a:ext cx="7277100" cy="11334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419100" y="1465263"/>
            <a:ext cx="7534275" cy="5148262"/>
          </a:xfrm>
        </p:spPr>
        <p:txBody>
          <a:bodyPr/>
          <a:lstStyle/>
          <a:p>
            <a:pPr lvl="0"/>
            <a:endParaRPr lang="de-DE" noProof="0" smtClean="0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 dirty="0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28EF55-49A8-4925-94D7-3FBB8EF16AF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 txBox="1">
            <a:spLocks/>
          </p:cNvSpPr>
          <p:nvPr/>
        </p:nvSpPr>
        <p:spPr>
          <a:xfrm>
            <a:off x="1905000" y="6534150"/>
            <a:ext cx="904875" cy="207963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tx1"/>
                </a:solidFill>
                <a:latin typeface="DIN-RegularAlternate" pitchFamily="34" charset="0"/>
              </a:defRPr>
            </a:lvl1pPr>
          </a:lstStyle>
          <a:p>
            <a:pPr eaLnBrk="1" hangingPunct="1">
              <a:defRPr/>
            </a:pPr>
            <a:endParaRPr lang="de-DE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06401" y="1785925"/>
            <a:ext cx="8562974" cy="4214843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spcAft>
                <a:spcPts val="500"/>
              </a:spcAft>
              <a:defRPr sz="2000">
                <a:latin typeface="DIN-RegularAlternate" pitchFamily="34" charset="0"/>
              </a:defRPr>
            </a:lvl1pPr>
            <a:lvl2pPr>
              <a:spcBef>
                <a:spcPts val="0"/>
              </a:spcBef>
              <a:spcAft>
                <a:spcPts val="500"/>
              </a:spcAft>
              <a:buFont typeface="Courier New" pitchFamily="49" charset="0"/>
              <a:buChar char="o"/>
              <a:defRPr sz="2000">
                <a:latin typeface="DIN-RegularAlternate" pitchFamily="34" charset="0"/>
              </a:defRPr>
            </a:lvl2pPr>
            <a:lvl3pPr>
              <a:spcBef>
                <a:spcPts val="0"/>
              </a:spcBef>
              <a:spcAft>
                <a:spcPts val="500"/>
              </a:spcAft>
              <a:buFont typeface="Symbol" pitchFamily="18" charset="2"/>
              <a:buChar char="-"/>
              <a:defRPr sz="2000">
                <a:latin typeface="DIN-RegularAlternate" pitchFamily="34" charset="0"/>
              </a:defRPr>
            </a:lvl3pPr>
            <a:lvl4pPr>
              <a:spcBef>
                <a:spcPts val="0"/>
              </a:spcBef>
              <a:spcAft>
                <a:spcPts val="500"/>
              </a:spcAft>
              <a:buFont typeface="Symbol" pitchFamily="18" charset="2"/>
              <a:buChar char="-"/>
              <a:defRPr sz="2000">
                <a:latin typeface="DIN-RegularAlternate" pitchFamily="34" charset="0"/>
              </a:defRPr>
            </a:lvl4pPr>
            <a:lvl5pPr>
              <a:spcBef>
                <a:spcPts val="0"/>
              </a:spcBef>
              <a:spcAft>
                <a:spcPts val="500"/>
              </a:spcAft>
              <a:buFont typeface="Symbol" pitchFamily="18" charset="2"/>
              <a:buChar char="-"/>
              <a:defRPr sz="2000">
                <a:latin typeface="DIN-RegularAlternate" pitchFamily="34" charset="0"/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20" name="Titelplatzhalter 11"/>
          <p:cNvSpPr>
            <a:spLocks noGrp="1"/>
          </p:cNvSpPr>
          <p:nvPr>
            <p:ph type="title"/>
          </p:nvPr>
        </p:nvSpPr>
        <p:spPr>
          <a:xfrm>
            <a:off x="1022464" y="274638"/>
            <a:ext cx="7664335" cy="1084262"/>
          </a:xfrm>
          <a:prstGeom prst="rect">
            <a:avLst/>
          </a:prstGeom>
        </p:spPr>
        <p:txBody>
          <a:bodyPr rtlCol="0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>
          <a:xfrm>
            <a:off x="406400" y="6459538"/>
            <a:ext cx="1231900" cy="207962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1"/>
                </a:solidFill>
                <a:latin typeface="DIN-RegularAlternate" pitchFamily="34" charset="0"/>
              </a:defRPr>
            </a:lvl1pPr>
          </a:lstStyle>
          <a:p>
            <a:pPr eaLnBrk="1" hangingPunct="1">
              <a:defRPr/>
            </a:pPr>
            <a:endParaRPr lang="de-DE">
              <a:solidFill>
                <a:prstClr val="black"/>
              </a:solidFill>
            </a:endParaRPr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000">
                <a:solidFill>
                  <a:schemeClr val="tx1"/>
                </a:solidFill>
                <a:latin typeface="DIN-RegularAlternate" pitchFamily="34" charset="0"/>
              </a:defRPr>
            </a:lvl1pPr>
          </a:lstStyle>
          <a:p>
            <a:pPr>
              <a:defRPr/>
            </a:pPr>
            <a:r>
              <a:rPr lang="de-DE" smtClean="0">
                <a:solidFill>
                  <a:prstClr val="black"/>
                </a:solidFill>
              </a:rPr>
              <a:t>© BSW-Solar     24/01/2013</a:t>
            </a:r>
            <a:endParaRPr lang="de-DE">
              <a:solidFill>
                <a:prstClr val="black"/>
              </a:solidFill>
            </a:endParaRPr>
          </a:p>
        </p:txBody>
      </p:sp>
      <p:sp>
        <p:nvSpPr>
          <p:cNvPr id="7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EDF47395-E366-4B3B-A0E8-B5D519170E49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3"/>
          <p:cNvSpPr txBox="1">
            <a:spLocks/>
          </p:cNvSpPr>
          <p:nvPr/>
        </p:nvSpPr>
        <p:spPr>
          <a:xfrm>
            <a:off x="1905000" y="6534150"/>
            <a:ext cx="904875" cy="207963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tx1"/>
                </a:solidFill>
                <a:latin typeface="DIN-RegularAlternate" pitchFamily="34" charset="0"/>
              </a:defRPr>
            </a:lvl1pPr>
          </a:lstStyle>
          <a:p>
            <a:pPr eaLnBrk="1" hangingPunct="1">
              <a:defRPr/>
            </a:pPr>
            <a:endParaRPr lang="de-DE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06400" y="1798637"/>
            <a:ext cx="4089400" cy="4211465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DIN-RegularAlternate" pitchFamily="34" charset="0"/>
              </a:defRPr>
            </a:lvl1pPr>
            <a:lvl2pPr>
              <a:defRPr sz="1800">
                <a:latin typeface="DIN-RegularAlternate" pitchFamily="34" charset="0"/>
              </a:defRPr>
            </a:lvl2pPr>
            <a:lvl3pPr>
              <a:defRPr sz="1800">
                <a:latin typeface="DIN-RegularAlternate" pitchFamily="34" charset="0"/>
              </a:defRPr>
            </a:lvl3pPr>
            <a:lvl4pPr>
              <a:defRPr sz="1800">
                <a:latin typeface="DIN-RegularAlternate" pitchFamily="34" charset="0"/>
              </a:defRPr>
            </a:lvl4pPr>
            <a:lvl5pPr>
              <a:defRPr sz="1800">
                <a:latin typeface="DIN-RegularAlternate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14207" y="1798638"/>
            <a:ext cx="4038600" cy="4203151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DIN-RegularAlternate" pitchFamily="34" charset="0"/>
              </a:defRPr>
            </a:lvl1pPr>
            <a:lvl2pPr>
              <a:defRPr sz="1800">
                <a:latin typeface="DIN-RegularAlternate" pitchFamily="34" charset="0"/>
              </a:defRPr>
            </a:lvl2pPr>
            <a:lvl3pPr>
              <a:defRPr sz="1800">
                <a:latin typeface="DIN-RegularAlternate" pitchFamily="34" charset="0"/>
              </a:defRPr>
            </a:lvl3pPr>
            <a:lvl4pPr>
              <a:defRPr sz="1800">
                <a:latin typeface="DIN-RegularAlternate" pitchFamily="34" charset="0"/>
              </a:defRPr>
            </a:lvl4pPr>
            <a:lvl5pPr>
              <a:defRPr sz="1800">
                <a:latin typeface="DIN-RegularAlternate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6" name="Titelplatzhalter 11"/>
          <p:cNvSpPr>
            <a:spLocks noGrp="1"/>
          </p:cNvSpPr>
          <p:nvPr>
            <p:ph type="title"/>
          </p:nvPr>
        </p:nvSpPr>
        <p:spPr>
          <a:xfrm>
            <a:off x="1022464" y="274638"/>
            <a:ext cx="7664335" cy="1084262"/>
          </a:xfrm>
          <a:prstGeom prst="rect">
            <a:avLst/>
          </a:prstGeom>
        </p:spPr>
        <p:txBody>
          <a:bodyPr rtlCol="0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0"/>
          </p:nvPr>
        </p:nvSpPr>
        <p:spPr>
          <a:xfrm>
            <a:off x="406400" y="6459538"/>
            <a:ext cx="1231900" cy="207962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1"/>
                </a:solidFill>
                <a:latin typeface="DIN-RegularAlternate" pitchFamily="34" charset="0"/>
              </a:defRPr>
            </a:lvl1pPr>
          </a:lstStyle>
          <a:p>
            <a:pPr eaLnBrk="1" hangingPunct="1">
              <a:defRPr/>
            </a:pPr>
            <a:endParaRPr lang="de-DE">
              <a:solidFill>
                <a:prstClr val="black"/>
              </a:solidFill>
            </a:endParaRPr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000">
                <a:solidFill>
                  <a:schemeClr val="tx1"/>
                </a:solidFill>
                <a:latin typeface="DIN-RegularAlternate" pitchFamily="34" charset="0"/>
              </a:defRPr>
            </a:lvl1pPr>
          </a:lstStyle>
          <a:p>
            <a:pPr>
              <a:defRPr/>
            </a:pPr>
            <a:r>
              <a:rPr lang="de-DE" smtClean="0">
                <a:solidFill>
                  <a:prstClr val="black"/>
                </a:solidFill>
              </a:rPr>
              <a:t>© BSW-Solar     24/01/2013</a:t>
            </a:r>
            <a:endParaRPr lang="de-DE">
              <a:solidFill>
                <a:prstClr val="black"/>
              </a:solidFill>
            </a:endParaRPr>
          </a:p>
        </p:txBody>
      </p:sp>
      <p:sp>
        <p:nvSpPr>
          <p:cNvPr id="8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BFEF5433-5821-44F4-BA4B-FC26A77243A6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3"/>
          <p:cNvSpPr txBox="1">
            <a:spLocks/>
          </p:cNvSpPr>
          <p:nvPr/>
        </p:nvSpPr>
        <p:spPr>
          <a:xfrm>
            <a:off x="1905000" y="6534150"/>
            <a:ext cx="904875" cy="207963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tx1"/>
                </a:solidFill>
                <a:latin typeface="DIN-RegularAlternate" pitchFamily="34" charset="0"/>
              </a:defRPr>
            </a:lvl1pPr>
          </a:lstStyle>
          <a:p>
            <a:pPr eaLnBrk="1" hangingPunct="1">
              <a:defRPr/>
            </a:pPr>
            <a:endParaRPr lang="de-DE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3" name="Titelplatzhalter 11"/>
          <p:cNvSpPr>
            <a:spLocks noGrp="1"/>
          </p:cNvSpPr>
          <p:nvPr>
            <p:ph type="title"/>
          </p:nvPr>
        </p:nvSpPr>
        <p:spPr>
          <a:xfrm>
            <a:off x="1022464" y="274638"/>
            <a:ext cx="7664335" cy="1084262"/>
          </a:xfrm>
          <a:prstGeom prst="rect">
            <a:avLst/>
          </a:prstGeom>
        </p:spPr>
        <p:txBody>
          <a:bodyPr rtlCol="0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06400" y="6459538"/>
            <a:ext cx="1231900" cy="207962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1"/>
                </a:solidFill>
                <a:latin typeface="DIN-RegularAlternate" pitchFamily="34" charset="0"/>
              </a:defRPr>
            </a:lvl1pPr>
          </a:lstStyle>
          <a:p>
            <a:pPr eaLnBrk="1" hangingPunct="1">
              <a:defRPr/>
            </a:pPr>
            <a:endParaRPr lang="de-DE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000">
                <a:solidFill>
                  <a:schemeClr val="tx1"/>
                </a:solidFill>
                <a:latin typeface="DIN-RegularAlternate" pitchFamily="34" charset="0"/>
              </a:defRPr>
            </a:lvl1pPr>
          </a:lstStyle>
          <a:p>
            <a:pPr>
              <a:defRPr/>
            </a:pPr>
            <a:r>
              <a:rPr lang="de-DE" smtClean="0">
                <a:solidFill>
                  <a:prstClr val="black"/>
                </a:solidFill>
              </a:rPr>
              <a:t>© BSW-Solar     24/01/2013</a:t>
            </a:r>
            <a:endParaRPr lang="de-DE">
              <a:solidFill>
                <a:prstClr val="black"/>
              </a:solidFill>
            </a:endParaRPr>
          </a:p>
        </p:txBody>
      </p:sp>
      <p:sp>
        <p:nvSpPr>
          <p:cNvPr id="6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BE659442-8C97-4BD4-A874-F89E2629B677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3"/>
          <p:cNvSpPr txBox="1">
            <a:spLocks/>
          </p:cNvSpPr>
          <p:nvPr/>
        </p:nvSpPr>
        <p:spPr>
          <a:xfrm>
            <a:off x="1905000" y="6534150"/>
            <a:ext cx="904875" cy="207963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000">
                <a:solidFill>
                  <a:schemeClr val="tx1"/>
                </a:solidFill>
                <a:latin typeface="DIN-RegularAlternate" pitchFamily="34" charset="0"/>
              </a:defRPr>
            </a:lvl1pPr>
          </a:lstStyle>
          <a:p>
            <a:pPr eaLnBrk="1" hangingPunct="1">
              <a:defRPr/>
            </a:pPr>
            <a:endParaRPr lang="de-DE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49" y="1798637"/>
            <a:ext cx="5394326" cy="4203151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DIN-RegularAlternate" pitchFamily="34" charset="0"/>
              </a:defRPr>
            </a:lvl1pPr>
            <a:lvl2pPr>
              <a:defRPr sz="1800">
                <a:latin typeface="DIN-RegularAlternate" pitchFamily="34" charset="0"/>
              </a:defRPr>
            </a:lvl2pPr>
            <a:lvl3pPr>
              <a:defRPr sz="1800">
                <a:latin typeface="DIN-RegularAlternate" pitchFamily="34" charset="0"/>
              </a:defRPr>
            </a:lvl3pPr>
            <a:lvl4pPr>
              <a:defRPr sz="1800">
                <a:latin typeface="DIN-RegularAlternate" pitchFamily="34" charset="0"/>
              </a:defRPr>
            </a:lvl4pPr>
            <a:lvl5pPr>
              <a:defRPr sz="1800">
                <a:latin typeface="DIN-RegularAlternate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06400" y="1778924"/>
            <a:ext cx="3059113" cy="4234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latin typeface="DIN-RegularAlternate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6" name="Titelplatzhalter 11"/>
          <p:cNvSpPr>
            <a:spLocks noGrp="1"/>
          </p:cNvSpPr>
          <p:nvPr>
            <p:ph type="title"/>
          </p:nvPr>
        </p:nvSpPr>
        <p:spPr>
          <a:xfrm>
            <a:off x="1022464" y="274638"/>
            <a:ext cx="7664335" cy="1084262"/>
          </a:xfrm>
          <a:prstGeom prst="rect">
            <a:avLst/>
          </a:prstGeom>
        </p:spPr>
        <p:txBody>
          <a:bodyPr rtlCol="0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0"/>
          </p:nvPr>
        </p:nvSpPr>
        <p:spPr>
          <a:xfrm>
            <a:off x="406400" y="6459538"/>
            <a:ext cx="1231900" cy="207962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1"/>
                </a:solidFill>
                <a:latin typeface="DIN-RegularAlternate" pitchFamily="34" charset="0"/>
              </a:defRPr>
            </a:lvl1pPr>
          </a:lstStyle>
          <a:p>
            <a:pPr eaLnBrk="1" hangingPunct="1">
              <a:defRPr/>
            </a:pPr>
            <a:endParaRPr lang="de-DE">
              <a:solidFill>
                <a:prstClr val="black"/>
              </a:solidFill>
            </a:endParaRPr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000">
                <a:solidFill>
                  <a:schemeClr val="tx1"/>
                </a:solidFill>
                <a:latin typeface="DIN-RegularAlternate" pitchFamily="34" charset="0"/>
              </a:defRPr>
            </a:lvl1pPr>
          </a:lstStyle>
          <a:p>
            <a:pPr>
              <a:defRPr/>
            </a:pPr>
            <a:r>
              <a:rPr lang="de-DE" smtClean="0">
                <a:solidFill>
                  <a:prstClr val="black"/>
                </a:solidFill>
              </a:rPr>
              <a:t>© BSW-Solar     24/01/2013</a:t>
            </a:r>
            <a:endParaRPr lang="de-DE">
              <a:solidFill>
                <a:prstClr val="black"/>
              </a:solidFill>
            </a:endParaRPr>
          </a:p>
        </p:txBody>
      </p:sp>
      <p:sp>
        <p:nvSpPr>
          <p:cNvPr id="8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2BDB4486-F9BE-4204-8BCA-65F512B66D66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BSW_Powerpoint_Master_01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73350"/>
            <a:ext cx="843915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feld 4"/>
          <p:cNvSpPr txBox="1">
            <a:spLocks noChangeArrowheads="1"/>
          </p:cNvSpPr>
          <p:nvPr/>
        </p:nvSpPr>
        <p:spPr bwMode="auto">
          <a:xfrm>
            <a:off x="5095875" y="6478588"/>
            <a:ext cx="3276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de-DE" sz="1100">
                <a:solidFill>
                  <a:srgbClr val="001A47"/>
                </a:solidFill>
                <a:latin typeface="Interstate-Light" pitchFamily="2" charset="0"/>
                <a:ea typeface="ＭＳ Ｐゴシック" pitchFamily="34" charset="-128"/>
              </a:rPr>
              <a:t>German Solar Industry Association (BSW-Solar)</a:t>
            </a:r>
          </a:p>
        </p:txBody>
      </p:sp>
      <p:sp>
        <p:nvSpPr>
          <p:cNvPr id="1669123" name="Rechteck 3"/>
          <p:cNvSpPr>
            <a:spLocks noGrp="1" noChangeArrowheads="1"/>
          </p:cNvSpPr>
          <p:nvPr>
            <p:ph type="ctrTitle"/>
          </p:nvPr>
        </p:nvSpPr>
        <p:spPr>
          <a:xfrm>
            <a:off x="419100" y="0"/>
            <a:ext cx="8067675" cy="2409825"/>
          </a:xfrm>
          <a:extLst/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noProof="0" smtClean="0"/>
              <a:t>Mastertitelformat bearbeiten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9100" y="44"/>
            <a:ext cx="7277100" cy="11334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19100" y="1465263"/>
            <a:ext cx="3690938" cy="5148262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262460" y="1465307"/>
            <a:ext cx="3690937" cy="2497137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262460" y="4114844"/>
            <a:ext cx="3690937" cy="249872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0"/>
          </p:nvPr>
        </p:nvSpPr>
        <p:spPr>
          <a:xfrm>
            <a:off x="8486780" y="5638844"/>
            <a:ext cx="657225" cy="9937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1"/>
          </p:nvPr>
        </p:nvSpPr>
        <p:spPr>
          <a:xfrm>
            <a:off x="8124847" y="495344"/>
            <a:ext cx="252413" cy="638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799623-E400-4329-81AE-1F6F1EAABB6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hteck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89F921-9425-425D-BE11-F21EDAA06FE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hteck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4" name="Rechteck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B8AA35-FEFB-40FA-B0BB-F45F8D321AC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3" name="Rechteck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43C46D-BC88-41AF-9C05-93E667C4ADC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2930" name="Picture 2" descr="BSW_Powerpoint_Master_01-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" y="2673350"/>
            <a:ext cx="8439150" cy="4184650"/>
          </a:xfrm>
          <a:prstGeom prst="rect">
            <a:avLst/>
          </a:prstGeom>
          <a:noFill/>
        </p:spPr>
      </p:pic>
      <p:sp>
        <p:nvSpPr>
          <p:cNvPr id="15329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19122" y="44"/>
            <a:ext cx="8067675" cy="240982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1532932" name="Text Box 4"/>
          <p:cNvSpPr txBox="1">
            <a:spLocks noChangeArrowheads="1"/>
          </p:cNvSpPr>
          <p:nvPr userDrawn="1"/>
        </p:nvSpPr>
        <p:spPr bwMode="auto">
          <a:xfrm>
            <a:off x="5095875" y="6478632"/>
            <a:ext cx="3276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DE" sz="1100">
                <a:solidFill>
                  <a:srgbClr val="001A47"/>
                </a:solidFill>
                <a:latin typeface="Interstate-Light" pitchFamily="2" charset="0"/>
                <a:ea typeface="ＭＳ Ｐゴシック" pitchFamily="34" charset="-128"/>
              </a:rPr>
              <a:t>German Solar Industry Association (BSW-Solar)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4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1F37F6-EDAD-4528-A6C2-67B33C20BFA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hteck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 dirty="0"/>
          </a:p>
        </p:txBody>
      </p:sp>
      <p:sp>
        <p:nvSpPr>
          <p:cNvPr id="5" name="Rechteck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89F921-9425-425D-BE11-F21EDAA06FE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hteck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 dirty="0"/>
          </a:p>
        </p:txBody>
      </p:sp>
      <p:sp>
        <p:nvSpPr>
          <p:cNvPr id="4" name="Rechteck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B8AA35-FEFB-40FA-B0BB-F45F8D321AC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 dirty="0"/>
          </a:p>
        </p:txBody>
      </p:sp>
      <p:sp>
        <p:nvSpPr>
          <p:cNvPr id="3" name="Rechteck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43C46D-BC88-41AF-9C05-93E667C4ADC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BSW_Powerpoint_Master_01-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" y="2673350"/>
            <a:ext cx="843915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feld 4"/>
          <p:cNvSpPr txBox="1">
            <a:spLocks noChangeArrowheads="1"/>
          </p:cNvSpPr>
          <p:nvPr userDrawn="1"/>
        </p:nvSpPr>
        <p:spPr bwMode="auto">
          <a:xfrm>
            <a:off x="5095875" y="6478632"/>
            <a:ext cx="3276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DE" sz="1100">
                <a:solidFill>
                  <a:srgbClr val="001A47"/>
                </a:solidFill>
                <a:latin typeface="Interstate-Light" pitchFamily="2" charset="0"/>
                <a:ea typeface="ＭＳ Ｐゴシック" pitchFamily="34" charset="-128"/>
              </a:rPr>
              <a:t>German Solar Industry Association (BSW-Solar)</a:t>
            </a:r>
          </a:p>
        </p:txBody>
      </p:sp>
      <p:sp>
        <p:nvSpPr>
          <p:cNvPr id="1532931" name="Rechteck 3"/>
          <p:cNvSpPr>
            <a:spLocks noGrp="1" noChangeArrowheads="1"/>
          </p:cNvSpPr>
          <p:nvPr>
            <p:ph type="ctrTitle"/>
          </p:nvPr>
        </p:nvSpPr>
        <p:spPr>
          <a:xfrm>
            <a:off x="419122" y="44"/>
            <a:ext cx="8067675" cy="2409825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noProof="0" smtClean="0"/>
              <a:t>Mastertitelformat bearbeiten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9F25F2-F21B-4E3A-AC5F-41E5A77E30D4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4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 dirty="0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1F37F6-EDAD-4528-A6C2-67B33C20BFAF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19100" y="1465263"/>
            <a:ext cx="3690938" cy="5148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262460" y="1465263"/>
            <a:ext cx="3690937" cy="5148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 dirty="0"/>
          </a:p>
        </p:txBody>
      </p:sp>
      <p:sp>
        <p:nvSpPr>
          <p:cNvPr id="6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566DA-7678-4070-A593-8758367B6A3D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 dirty="0"/>
          </a:p>
        </p:txBody>
      </p:sp>
      <p:sp>
        <p:nvSpPr>
          <p:cNvPr id="8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7271CB-6DFD-4E63-A949-6A88B76FB101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 dirty="0"/>
          </a:p>
        </p:txBody>
      </p:sp>
      <p:sp>
        <p:nvSpPr>
          <p:cNvPr id="4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59671B-C16E-4C4B-B375-5D6D662C302B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 dirty="0"/>
          </a:p>
        </p:txBody>
      </p:sp>
      <p:sp>
        <p:nvSpPr>
          <p:cNvPr id="3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3B29FA-F6FC-49AB-B4E1-0FF2F8120959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19100" y="1465263"/>
            <a:ext cx="3690938" cy="5148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262460" y="1465263"/>
            <a:ext cx="3690937" cy="5148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 dirty="0"/>
          </a:p>
        </p:txBody>
      </p:sp>
      <p:sp>
        <p:nvSpPr>
          <p:cNvPr id="6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566DA-7678-4070-A593-8758367B6A3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1" y="27309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 dirty="0"/>
          </a:p>
        </p:txBody>
      </p:sp>
      <p:sp>
        <p:nvSpPr>
          <p:cNvPr id="6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DD559-5BA4-4A1E-9156-DD60235CF5AD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 dirty="0"/>
          </a:p>
        </p:txBody>
      </p:sp>
      <p:sp>
        <p:nvSpPr>
          <p:cNvPr id="6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9904E0-FAFD-4DDE-B378-F21735BCB582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 dirty="0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5C48D1-6D00-4602-A8CD-20D720E11143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070622" y="44"/>
            <a:ext cx="1882775" cy="6613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19100" y="44"/>
            <a:ext cx="5499100" cy="6613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 dirty="0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A386E4-0CE0-4F62-846F-D64015EB6198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9100" y="44"/>
            <a:ext cx="7277100" cy="11334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419122" y="1465263"/>
            <a:ext cx="7534275" cy="5148262"/>
          </a:xfrm>
        </p:spPr>
        <p:txBody>
          <a:bodyPr/>
          <a:lstStyle/>
          <a:p>
            <a:pPr lvl="0"/>
            <a:endParaRPr lang="de-DE" noProof="0" smtClean="0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 dirty="0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8ACA3-6028-4749-A0BE-1BDE8E782C69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el und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sz="quarter"/>
          </p:nvPr>
        </p:nvSpPr>
        <p:spPr>
          <a:xfrm>
            <a:off x="419100" y="44"/>
            <a:ext cx="7277100" cy="11334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419100" y="1465307"/>
            <a:ext cx="3690938" cy="2497137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262460" y="1465307"/>
            <a:ext cx="3690937" cy="2497137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19100" y="4114844"/>
            <a:ext cx="3690938" cy="249872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262460" y="4114844"/>
            <a:ext cx="3690937" cy="249872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27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 dirty="0"/>
          </a:p>
        </p:txBody>
      </p:sp>
      <p:sp>
        <p:nvSpPr>
          <p:cNvPr id="8" name="Rectangle 27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A2A815-0A94-407C-A4FE-ADFA56AD3988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hteck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 dirty="0"/>
          </a:p>
        </p:txBody>
      </p:sp>
      <p:sp>
        <p:nvSpPr>
          <p:cNvPr id="5" name="Rechteck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89F921-9425-425D-BE11-F21EDAA06FE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hteck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 dirty="0"/>
          </a:p>
        </p:txBody>
      </p:sp>
      <p:sp>
        <p:nvSpPr>
          <p:cNvPr id="4" name="Rechteck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B8AA35-FEFB-40FA-B0BB-F45F8D321AC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 dirty="0"/>
          </a:p>
        </p:txBody>
      </p:sp>
      <p:sp>
        <p:nvSpPr>
          <p:cNvPr id="3" name="Rechteck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43C46D-BC88-41AF-9C05-93E667C4ADC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2930" name="Picture 2" descr="BSW_Powerpoint_Master_01-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" y="2673350"/>
            <a:ext cx="8439150" cy="4184650"/>
          </a:xfrm>
          <a:prstGeom prst="rect">
            <a:avLst/>
          </a:prstGeom>
          <a:noFill/>
        </p:spPr>
      </p:pic>
      <p:sp>
        <p:nvSpPr>
          <p:cNvPr id="15329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19122" y="44"/>
            <a:ext cx="8067675" cy="240982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1532932" name="Text Box 4"/>
          <p:cNvSpPr txBox="1">
            <a:spLocks noChangeArrowheads="1"/>
          </p:cNvSpPr>
          <p:nvPr userDrawn="1"/>
        </p:nvSpPr>
        <p:spPr bwMode="auto">
          <a:xfrm>
            <a:off x="5095875" y="6478632"/>
            <a:ext cx="3276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DE" sz="1100" smtClean="0">
                <a:solidFill>
                  <a:srgbClr val="001A47"/>
                </a:solidFill>
                <a:latin typeface="Interstate-Light" pitchFamily="2" charset="0"/>
                <a:ea typeface="ＭＳ Ｐゴシック" pitchFamily="34" charset="-128"/>
              </a:rPr>
              <a:t>German Solar Industry Association (BSW-Solar)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8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7271CB-6DFD-4E63-A949-6A88B76FB10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BSW_Powerpoint_Master_01-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" y="2673350"/>
            <a:ext cx="843915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feld 4"/>
          <p:cNvSpPr txBox="1">
            <a:spLocks noChangeArrowheads="1"/>
          </p:cNvSpPr>
          <p:nvPr userDrawn="1"/>
        </p:nvSpPr>
        <p:spPr bwMode="auto">
          <a:xfrm>
            <a:off x="5095875" y="6478632"/>
            <a:ext cx="3276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DE" sz="1100">
                <a:solidFill>
                  <a:srgbClr val="001A47"/>
                </a:solidFill>
                <a:latin typeface="Interstate-Light" pitchFamily="2" charset="0"/>
                <a:ea typeface="ＭＳ Ｐゴシック" pitchFamily="34" charset="-128"/>
              </a:rPr>
              <a:t>German Solar Industry Association (BSW-Solar)</a:t>
            </a:r>
          </a:p>
        </p:txBody>
      </p:sp>
      <p:sp>
        <p:nvSpPr>
          <p:cNvPr id="1532931" name="Rechteck 3"/>
          <p:cNvSpPr>
            <a:spLocks noGrp="1" noChangeArrowheads="1"/>
          </p:cNvSpPr>
          <p:nvPr>
            <p:ph type="ctrTitle"/>
          </p:nvPr>
        </p:nvSpPr>
        <p:spPr>
          <a:xfrm>
            <a:off x="419122" y="44"/>
            <a:ext cx="8067675" cy="2409825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noProof="0" smtClean="0"/>
              <a:t>Mastertitelformat bearbeiten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 dirty="0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9F25F2-F21B-4E3A-AC5F-41E5A77E30D4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4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 dirty="0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1F37F6-EDAD-4528-A6C2-67B33C20BFAF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19100" y="1465263"/>
            <a:ext cx="3690938" cy="5148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262460" y="1465263"/>
            <a:ext cx="3690937" cy="5148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 dirty="0"/>
          </a:p>
        </p:txBody>
      </p:sp>
      <p:sp>
        <p:nvSpPr>
          <p:cNvPr id="6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566DA-7678-4070-A593-8758367B6A3D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 dirty="0"/>
          </a:p>
        </p:txBody>
      </p:sp>
      <p:sp>
        <p:nvSpPr>
          <p:cNvPr id="8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7271CB-6DFD-4E63-A949-6A88B76FB101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 dirty="0"/>
          </a:p>
        </p:txBody>
      </p:sp>
      <p:sp>
        <p:nvSpPr>
          <p:cNvPr id="4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59671B-C16E-4C4B-B375-5D6D662C302B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 dirty="0"/>
          </a:p>
        </p:txBody>
      </p:sp>
      <p:sp>
        <p:nvSpPr>
          <p:cNvPr id="3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3B29FA-F6FC-49AB-B4E1-0FF2F8120959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1" y="27309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 dirty="0"/>
          </a:p>
        </p:txBody>
      </p:sp>
      <p:sp>
        <p:nvSpPr>
          <p:cNvPr id="6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DD559-5BA4-4A1E-9156-DD60235CF5AD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 dirty="0"/>
          </a:p>
        </p:txBody>
      </p:sp>
      <p:sp>
        <p:nvSpPr>
          <p:cNvPr id="6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9904E0-FAFD-4DDE-B378-F21735BCB582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 dirty="0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5C48D1-6D00-4602-A8CD-20D720E11143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 dirty="0"/>
          </a:p>
        </p:txBody>
      </p:sp>
      <p:sp>
        <p:nvSpPr>
          <p:cNvPr id="4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59671B-C16E-4C4B-B375-5D6D662C302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070622" y="44"/>
            <a:ext cx="1882775" cy="6613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19100" y="44"/>
            <a:ext cx="5499100" cy="6613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 dirty="0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A386E4-0CE0-4F62-846F-D64015EB6198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9100" y="44"/>
            <a:ext cx="7277100" cy="11334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419122" y="1465263"/>
            <a:ext cx="7534275" cy="5148262"/>
          </a:xfrm>
        </p:spPr>
        <p:txBody>
          <a:bodyPr/>
          <a:lstStyle/>
          <a:p>
            <a:pPr lvl="0"/>
            <a:endParaRPr lang="de-DE" noProof="0" smtClean="0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 dirty="0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8ACA3-6028-4749-A0BE-1BDE8E782C69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spcBef>
                <a:spcPts val="300"/>
              </a:spcBef>
              <a:defRPr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 dirty="0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837586-2C4B-4D8C-BCA3-E694410CC51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3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CC07A-92C7-485C-A39C-9C02C4742AE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9100" y="44"/>
            <a:ext cx="7277100" cy="11334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419122" y="1465263"/>
            <a:ext cx="7534275" cy="5148262"/>
          </a:xfrm>
        </p:spPr>
        <p:txBody>
          <a:bodyPr/>
          <a:lstStyle/>
          <a:p>
            <a:pPr lvl="0"/>
            <a:endParaRPr lang="de-DE" noProof="0" smtClean="0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BB7614-9850-46F8-AE8F-4D4C3411026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hteck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89F921-9425-425D-BE11-F21EDAA06FE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hteck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4" name="Rechteck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B8AA35-FEFB-40FA-B0BB-F45F8D321AC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3" name="Rechteck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43C46D-BC88-41AF-9C05-93E667C4ADC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el und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sz="quarter"/>
          </p:nvPr>
        </p:nvSpPr>
        <p:spPr>
          <a:xfrm>
            <a:off x="395310" y="512763"/>
            <a:ext cx="8351837" cy="75565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431820" y="1341482"/>
            <a:ext cx="4081463" cy="2497137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65663" y="1341482"/>
            <a:ext cx="4083050" cy="2497137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31820" y="3991019"/>
            <a:ext cx="4081463" cy="249872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65663" y="3991019"/>
            <a:ext cx="4083050" cy="249872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72250"/>
            <a:ext cx="1905000" cy="31273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</a:lstStyle>
          <a:p>
            <a:pPr eaLnBrk="1" hangingPunct="1">
              <a:defRPr/>
            </a:pPr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BSW-Solar     24/01/2013</a:t>
            </a:r>
            <a:endParaRPr lang="en-US"/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3C297-9097-4DE9-8EBF-8C80DC2D4F4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BSW_Powerpoint_Master_01-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" y="2673350"/>
            <a:ext cx="843915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feld 4"/>
          <p:cNvSpPr txBox="1">
            <a:spLocks noChangeArrowheads="1"/>
          </p:cNvSpPr>
          <p:nvPr userDrawn="1"/>
        </p:nvSpPr>
        <p:spPr bwMode="auto">
          <a:xfrm>
            <a:off x="5095875" y="6478632"/>
            <a:ext cx="3276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DE" sz="1100">
                <a:solidFill>
                  <a:srgbClr val="001A47"/>
                </a:solidFill>
                <a:latin typeface="Interstate-Light" pitchFamily="2" charset="0"/>
                <a:ea typeface="ＭＳ Ｐゴシック" pitchFamily="34" charset="-128"/>
              </a:rPr>
              <a:t>German Solar Industry Association (BSW-Solar)</a:t>
            </a:r>
          </a:p>
        </p:txBody>
      </p:sp>
      <p:sp>
        <p:nvSpPr>
          <p:cNvPr id="1532931" name="Rechteck 3"/>
          <p:cNvSpPr>
            <a:spLocks noGrp="1" noChangeArrowheads="1"/>
          </p:cNvSpPr>
          <p:nvPr>
            <p:ph type="ctrTitle"/>
          </p:nvPr>
        </p:nvSpPr>
        <p:spPr>
          <a:xfrm>
            <a:off x="419122" y="44"/>
            <a:ext cx="8067675" cy="2409825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noProof="0" smtClean="0"/>
              <a:t>Mastertitelformat bearbeiten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3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3B29FA-F6FC-49AB-B4E1-0FF2F812095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9F25F2-F21B-4E3A-AC5F-41E5A77E30D4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4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1F37F6-EDAD-4528-A6C2-67B33C20BFAF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19100" y="1465263"/>
            <a:ext cx="3690938" cy="5148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262460" y="1465263"/>
            <a:ext cx="3690937" cy="5148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6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566DA-7678-4070-A593-8758367B6A3D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8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7271CB-6DFD-4E63-A949-6A88B76FB101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4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59671B-C16E-4C4B-B375-5D6D662C302B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3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3B29FA-F6FC-49AB-B4E1-0FF2F8120959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1" y="27309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6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DD559-5BA4-4A1E-9156-DD60235CF5AD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6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9904E0-FAFD-4DDE-B378-F21735BCB582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5C48D1-6D00-4602-A8CD-20D720E11143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070622" y="44"/>
            <a:ext cx="1882775" cy="6613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19100" y="44"/>
            <a:ext cx="5499100" cy="6613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A386E4-0CE0-4F62-846F-D64015EB6198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1" y="27309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6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DD559-5BA4-4A1E-9156-DD60235CF5A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9100" y="44"/>
            <a:ext cx="7277100" cy="11334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419122" y="1465263"/>
            <a:ext cx="7534275" cy="5148262"/>
          </a:xfrm>
        </p:spPr>
        <p:txBody>
          <a:bodyPr/>
          <a:lstStyle/>
          <a:p>
            <a:pPr lvl="0"/>
            <a:endParaRPr lang="de-DE" noProof="0" smtClean="0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8ACA3-6028-4749-A0BE-1BDE8E782C69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spcBef>
                <a:spcPts val="300"/>
              </a:spcBef>
              <a:defRPr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62BA4-6372-4592-BF22-FF3F7C1E385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3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9220C-92C5-4661-B2CF-C9B1E0E21B7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9100" y="44"/>
            <a:ext cx="7277100" cy="11334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419122" y="1465263"/>
            <a:ext cx="7534275" cy="5148262"/>
          </a:xfrm>
        </p:spPr>
        <p:txBody>
          <a:bodyPr/>
          <a:lstStyle/>
          <a:p>
            <a:pPr lvl="0"/>
            <a:endParaRPr lang="de-DE" noProof="0" smtClean="0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28EF55-49A8-4925-94D7-3FBB8EF16AF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spcBef>
                <a:spcPts val="300"/>
              </a:spcBef>
              <a:defRPr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346969-6F86-4578-A12A-6BD072E1F5F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3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45B041-3A54-45E6-9AF9-69E087F6B37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9100" y="44"/>
            <a:ext cx="7277100" cy="11334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419122" y="1465263"/>
            <a:ext cx="7534275" cy="5148262"/>
          </a:xfrm>
        </p:spPr>
        <p:txBody>
          <a:bodyPr/>
          <a:lstStyle/>
          <a:p>
            <a:pPr lvl="0"/>
            <a:endParaRPr lang="de-DE" noProof="0" smtClean="0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F6F43-19F7-4C31-B16B-CF2EAEB7AED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4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59671B-C16E-4C4B-B375-5D6D662C302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spcBef>
                <a:spcPts val="300"/>
              </a:spcBef>
              <a:defRPr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62BA4-6372-4592-BF22-FF3F7C1E385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3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9220C-92C5-4661-B2CF-C9B1E0E21B7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 dirty="0"/>
          </a:p>
        </p:txBody>
      </p:sp>
      <p:sp>
        <p:nvSpPr>
          <p:cNvPr id="6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9904E0-FAFD-4DDE-B378-F21735BCB58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9100" y="44"/>
            <a:ext cx="7277100" cy="11334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419122" y="1465263"/>
            <a:ext cx="7534275" cy="5148262"/>
          </a:xfrm>
        </p:spPr>
        <p:txBody>
          <a:bodyPr/>
          <a:lstStyle/>
          <a:p>
            <a:pPr lvl="0"/>
            <a:endParaRPr lang="de-DE" noProof="0" smtClean="0"/>
          </a:p>
        </p:txBody>
      </p:sp>
      <p:sp>
        <p:nvSpPr>
          <p:cNvPr id="4" name="Rechteck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28EF55-49A8-4925-94D7-3FBB8EF16AF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2930" name="Picture 2" descr="BSW_Powerpoint_Master_01-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" y="2673350"/>
            <a:ext cx="8439150" cy="4184650"/>
          </a:xfrm>
          <a:prstGeom prst="rect">
            <a:avLst/>
          </a:prstGeom>
          <a:noFill/>
        </p:spPr>
      </p:pic>
      <p:sp>
        <p:nvSpPr>
          <p:cNvPr id="15329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19122" y="44"/>
            <a:ext cx="8067675" cy="240982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1532932" name="Text Box 4"/>
          <p:cNvSpPr txBox="1">
            <a:spLocks noChangeArrowheads="1"/>
          </p:cNvSpPr>
          <p:nvPr userDrawn="1"/>
        </p:nvSpPr>
        <p:spPr bwMode="auto">
          <a:xfrm>
            <a:off x="5095875" y="6478632"/>
            <a:ext cx="3276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DE" sz="1100" smtClean="0">
                <a:solidFill>
                  <a:srgbClr val="001A47"/>
                </a:solidFill>
                <a:latin typeface="Interstate-Light" pitchFamily="2" charset="0"/>
                <a:ea typeface="ＭＳ Ｐゴシック" pitchFamily="34" charset="-128"/>
              </a:rPr>
              <a:t>German Solar Industry Association (BSW-Solar)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9100" y="44"/>
            <a:ext cx="7277100" cy="11334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419122" y="1465263"/>
            <a:ext cx="7534275" cy="5148262"/>
          </a:xfrm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8486780" y="5638844"/>
            <a:ext cx="657225" cy="993775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8124847" y="495344"/>
            <a:ext cx="252413" cy="638175"/>
          </a:xfrm>
        </p:spPr>
        <p:txBody>
          <a:bodyPr/>
          <a:lstStyle>
            <a:lvl1pPr>
              <a:defRPr/>
            </a:lvl1pPr>
          </a:lstStyle>
          <a:p>
            <a:fld id="{ED47B525-0F18-4A47-A4EE-A053D3EE6831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BSW_Powerpoint_Master_01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" y="2673350"/>
            <a:ext cx="843915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feld 4"/>
          <p:cNvSpPr txBox="1">
            <a:spLocks noChangeArrowheads="1"/>
          </p:cNvSpPr>
          <p:nvPr/>
        </p:nvSpPr>
        <p:spPr bwMode="auto">
          <a:xfrm>
            <a:off x="5095875" y="6478632"/>
            <a:ext cx="3276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de-DE" sz="1100">
                <a:solidFill>
                  <a:srgbClr val="001A47"/>
                </a:solidFill>
                <a:latin typeface="Interstate-Light" pitchFamily="2" charset="0"/>
                <a:ea typeface="ＭＳ Ｐゴシック" pitchFamily="34" charset="-128"/>
              </a:rPr>
              <a:t>German Solar Industry Association (BSW-Solar)</a:t>
            </a:r>
          </a:p>
        </p:txBody>
      </p:sp>
      <p:sp>
        <p:nvSpPr>
          <p:cNvPr id="1669123" name="Rechteck 3"/>
          <p:cNvSpPr>
            <a:spLocks noGrp="1" noChangeArrowheads="1"/>
          </p:cNvSpPr>
          <p:nvPr>
            <p:ph type="ctrTitle"/>
          </p:nvPr>
        </p:nvSpPr>
        <p:spPr>
          <a:xfrm>
            <a:off x="419122" y="44"/>
            <a:ext cx="8067675" cy="2409825"/>
          </a:xfrm>
          <a:extLst/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noProof="0" smtClean="0"/>
              <a:t>Mastertitelformat bearbeiten</a:t>
            </a: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hteck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C4B809E-11D5-45BE-B7BE-188E889420A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4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hteck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5" name="Rechteck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7722AD-26F1-4A52-9F8C-DCA5E516159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19100" y="1465263"/>
            <a:ext cx="3690938" cy="5148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262460" y="1465263"/>
            <a:ext cx="3690937" cy="5148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hteck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6" name="Rechteck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08BA02-949B-42BA-81ED-6A98F00443B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hteck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8" name="Rechteck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78C731-1D70-4BE6-A41C-B053ED58F13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hteck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4" name="Rechteck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27E59A6-81F9-4532-9BA4-DD5F94D0745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3" name="Rechteck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F58E8D-DDC1-4446-A509-B304E88E0FC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slideLayout" Target="../slideLayouts/slideLayout80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image" Target="../media/image1.jpe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3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5" Type="http://schemas.openxmlformats.org/officeDocument/2006/relationships/image" Target="../media/image1.jpeg"/><Relationship Id="rId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6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image" Target="../media/image1.jpeg"/><Relationship Id="rId5" Type="http://schemas.openxmlformats.org/officeDocument/2006/relationships/theme" Target="../theme/theme12.xml"/><Relationship Id="rId4" Type="http://schemas.openxmlformats.org/officeDocument/2006/relationships/slideLayout" Target="../slideLayouts/slideLayout87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0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theme" Target="../theme/theme13.xml"/><Relationship Id="rId5" Type="http://schemas.openxmlformats.org/officeDocument/2006/relationships/slideLayout" Target="../slideLayouts/slideLayout92.xml"/><Relationship Id="rId4" Type="http://schemas.openxmlformats.org/officeDocument/2006/relationships/slideLayout" Target="../slideLayouts/slideLayout9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95.xml"/><Relationship Id="rId7" Type="http://schemas.openxmlformats.org/officeDocument/2006/relationships/slideLayout" Target="../slideLayouts/slideLayout99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94.xml"/><Relationship Id="rId1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8.xml"/><Relationship Id="rId11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96.xml"/><Relationship Id="rId9" Type="http://schemas.openxmlformats.org/officeDocument/2006/relationships/slideLayout" Target="../slideLayouts/slideLayout101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1.xml"/><Relationship Id="rId13" Type="http://schemas.openxmlformats.org/officeDocument/2006/relationships/slideLayout" Target="../slideLayouts/slideLayout116.xml"/><Relationship Id="rId3" Type="http://schemas.openxmlformats.org/officeDocument/2006/relationships/slideLayout" Target="../slideLayouts/slideLayout106.xml"/><Relationship Id="rId7" Type="http://schemas.openxmlformats.org/officeDocument/2006/relationships/slideLayout" Target="../slideLayouts/slideLayout110.xml"/><Relationship Id="rId12" Type="http://schemas.openxmlformats.org/officeDocument/2006/relationships/slideLayout" Target="../slideLayouts/slideLayout115.xml"/><Relationship Id="rId2" Type="http://schemas.openxmlformats.org/officeDocument/2006/relationships/slideLayout" Target="../slideLayouts/slideLayout105.xml"/><Relationship Id="rId1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9.xml"/><Relationship Id="rId11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08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12.xml"/><Relationship Id="rId14" Type="http://schemas.openxmlformats.org/officeDocument/2006/relationships/theme" Target="../theme/theme15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13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12" Type="http://schemas.openxmlformats.org/officeDocument/2006/relationships/slideLayout" Target="../slideLayouts/slideLayout128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11" Type="http://schemas.openxmlformats.org/officeDocument/2006/relationships/slideLayout" Target="../slideLayouts/slideLayout127.xml"/><Relationship Id="rId5" Type="http://schemas.openxmlformats.org/officeDocument/2006/relationships/slideLayout" Target="../slideLayouts/slideLayout121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26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Relationship Id="rId14" Type="http://schemas.openxmlformats.org/officeDocument/2006/relationships/theme" Target="../theme/theme16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7.xml"/><Relationship Id="rId13" Type="http://schemas.openxmlformats.org/officeDocument/2006/relationships/theme" Target="../theme/theme17.xml"/><Relationship Id="rId3" Type="http://schemas.openxmlformats.org/officeDocument/2006/relationships/slideLayout" Target="../slideLayouts/slideLayout132.xml"/><Relationship Id="rId7" Type="http://schemas.openxmlformats.org/officeDocument/2006/relationships/slideLayout" Target="../slideLayouts/slideLayout136.xml"/><Relationship Id="rId12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31.xml"/><Relationship Id="rId1" Type="http://schemas.openxmlformats.org/officeDocument/2006/relationships/slideLayout" Target="../slideLayouts/slideLayout130.xml"/><Relationship Id="rId6" Type="http://schemas.openxmlformats.org/officeDocument/2006/relationships/slideLayout" Target="../slideLayouts/slideLayout135.xml"/><Relationship Id="rId11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34.xml"/><Relationship Id="rId10" Type="http://schemas.openxmlformats.org/officeDocument/2006/relationships/slideLayout" Target="../slideLayouts/slideLayout139.xml"/><Relationship Id="rId4" Type="http://schemas.openxmlformats.org/officeDocument/2006/relationships/slideLayout" Target="../slideLayouts/slideLayout133.xml"/><Relationship Id="rId9" Type="http://schemas.openxmlformats.org/officeDocument/2006/relationships/slideLayout" Target="../slideLayouts/slideLayout138.xml"/><Relationship Id="rId14" Type="http://schemas.openxmlformats.org/officeDocument/2006/relationships/image" Target="../media/image1.jpeg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9.xml"/><Relationship Id="rId13" Type="http://schemas.openxmlformats.org/officeDocument/2006/relationships/slideLayout" Target="../slideLayouts/slideLayout154.xml"/><Relationship Id="rId3" Type="http://schemas.openxmlformats.org/officeDocument/2006/relationships/slideLayout" Target="../slideLayouts/slideLayout144.xml"/><Relationship Id="rId7" Type="http://schemas.openxmlformats.org/officeDocument/2006/relationships/slideLayout" Target="../slideLayouts/slideLayout148.xml"/><Relationship Id="rId12" Type="http://schemas.openxmlformats.org/officeDocument/2006/relationships/slideLayout" Target="../slideLayouts/slideLayout153.xml"/><Relationship Id="rId2" Type="http://schemas.openxmlformats.org/officeDocument/2006/relationships/slideLayout" Target="../slideLayouts/slideLayout143.xml"/><Relationship Id="rId1" Type="http://schemas.openxmlformats.org/officeDocument/2006/relationships/slideLayout" Target="../slideLayouts/slideLayout142.xml"/><Relationship Id="rId6" Type="http://schemas.openxmlformats.org/officeDocument/2006/relationships/slideLayout" Target="../slideLayouts/slideLayout147.xml"/><Relationship Id="rId11" Type="http://schemas.openxmlformats.org/officeDocument/2006/relationships/slideLayout" Target="../slideLayouts/slideLayout152.xml"/><Relationship Id="rId5" Type="http://schemas.openxmlformats.org/officeDocument/2006/relationships/slideLayout" Target="../slideLayouts/slideLayout14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51.xml"/><Relationship Id="rId4" Type="http://schemas.openxmlformats.org/officeDocument/2006/relationships/slideLayout" Target="../slideLayouts/slideLayout145.xml"/><Relationship Id="rId9" Type="http://schemas.openxmlformats.org/officeDocument/2006/relationships/slideLayout" Target="../slideLayouts/slideLayout150.xml"/><Relationship Id="rId14" Type="http://schemas.openxmlformats.org/officeDocument/2006/relationships/theme" Target="../theme/theme18.xml"/></Relationships>
</file>

<file path=ppt/slideMasters/_rels/slideMaster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7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image" Target="../media/image1.jpeg"/><Relationship Id="rId5" Type="http://schemas.openxmlformats.org/officeDocument/2006/relationships/theme" Target="../theme/theme19.xml"/><Relationship Id="rId4" Type="http://schemas.openxmlformats.org/officeDocument/2006/relationships/slideLayout" Target="../slideLayouts/slideLayout15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6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61.xml"/><Relationship Id="rId7" Type="http://schemas.openxmlformats.org/officeDocument/2006/relationships/slideLayout" Target="../slideLayouts/slideLayout165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160.xml"/><Relationship Id="rId1" Type="http://schemas.openxmlformats.org/officeDocument/2006/relationships/slideLayout" Target="../slideLayouts/slideLayout159.xml"/><Relationship Id="rId6" Type="http://schemas.openxmlformats.org/officeDocument/2006/relationships/slideLayout" Target="../slideLayouts/slideLayout164.xml"/><Relationship Id="rId11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3.xml"/><Relationship Id="rId10" Type="http://schemas.openxmlformats.org/officeDocument/2006/relationships/slideLayout" Target="../slideLayouts/slideLayout168.xml"/><Relationship Id="rId4" Type="http://schemas.openxmlformats.org/officeDocument/2006/relationships/slideLayout" Target="../slideLayouts/slideLayout162.xml"/><Relationship Id="rId9" Type="http://schemas.openxmlformats.org/officeDocument/2006/relationships/slideLayout" Target="../slideLayouts/slideLayout167.xml"/></Relationships>
</file>

<file path=ppt/slideMasters/_rels/slideMaster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2.xml"/><Relationship Id="rId2" Type="http://schemas.openxmlformats.org/officeDocument/2006/relationships/slideLayout" Target="../slideLayouts/slideLayout171.xml"/><Relationship Id="rId1" Type="http://schemas.openxmlformats.org/officeDocument/2006/relationships/slideLayout" Target="../slideLayouts/slideLayout170.xml"/><Relationship Id="rId5" Type="http://schemas.openxmlformats.org/officeDocument/2006/relationships/image" Target="../media/image1.jpeg"/><Relationship Id="rId4" Type="http://schemas.openxmlformats.org/officeDocument/2006/relationships/theme" Target="../theme/theme21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12" Type="http://schemas.openxmlformats.org/officeDocument/2006/relationships/theme" Target="../theme/theme22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11" Type="http://schemas.openxmlformats.org/officeDocument/2006/relationships/slideLayout" Target="../slideLayouts/slideLayout183.xml"/><Relationship Id="rId5" Type="http://schemas.openxmlformats.org/officeDocument/2006/relationships/slideLayout" Target="../slideLayouts/slideLayout177.xml"/><Relationship Id="rId10" Type="http://schemas.openxmlformats.org/officeDocument/2006/relationships/slideLayout" Target="../slideLayouts/slideLayout182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1.xml"/><Relationship Id="rId13" Type="http://schemas.openxmlformats.org/officeDocument/2006/relationships/theme" Target="../theme/theme23.xml"/><Relationship Id="rId3" Type="http://schemas.openxmlformats.org/officeDocument/2006/relationships/slideLayout" Target="../slideLayouts/slideLayout186.xml"/><Relationship Id="rId7" Type="http://schemas.openxmlformats.org/officeDocument/2006/relationships/slideLayout" Target="../slideLayouts/slideLayout190.xml"/><Relationship Id="rId12" Type="http://schemas.openxmlformats.org/officeDocument/2006/relationships/slideLayout" Target="../slideLayouts/slideLayout195.xml"/><Relationship Id="rId2" Type="http://schemas.openxmlformats.org/officeDocument/2006/relationships/slideLayout" Target="../slideLayouts/slideLayout185.xml"/><Relationship Id="rId1" Type="http://schemas.openxmlformats.org/officeDocument/2006/relationships/slideLayout" Target="../slideLayouts/slideLayout184.xml"/><Relationship Id="rId6" Type="http://schemas.openxmlformats.org/officeDocument/2006/relationships/slideLayout" Target="../slideLayouts/slideLayout189.xml"/><Relationship Id="rId11" Type="http://schemas.openxmlformats.org/officeDocument/2006/relationships/slideLayout" Target="../slideLayouts/slideLayout194.xml"/><Relationship Id="rId5" Type="http://schemas.openxmlformats.org/officeDocument/2006/relationships/slideLayout" Target="../slideLayouts/slideLayout188.xml"/><Relationship Id="rId10" Type="http://schemas.openxmlformats.org/officeDocument/2006/relationships/slideLayout" Target="../slideLayouts/slideLayout193.xml"/><Relationship Id="rId4" Type="http://schemas.openxmlformats.org/officeDocument/2006/relationships/slideLayout" Target="../slideLayouts/slideLayout187.xml"/><Relationship Id="rId9" Type="http://schemas.openxmlformats.org/officeDocument/2006/relationships/slideLayout" Target="../slideLayouts/slideLayout192.xml"/><Relationship Id="rId14" Type="http://schemas.openxmlformats.org/officeDocument/2006/relationships/image" Target="../media/image1.jpeg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13" Type="http://schemas.openxmlformats.org/officeDocument/2006/relationships/slideLayout" Target="../slideLayouts/slideLayout208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12" Type="http://schemas.openxmlformats.org/officeDocument/2006/relationships/slideLayout" Target="../slideLayouts/slideLayout207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11" Type="http://schemas.openxmlformats.org/officeDocument/2006/relationships/slideLayout" Target="../slideLayouts/slideLayout206.xml"/><Relationship Id="rId5" Type="http://schemas.openxmlformats.org/officeDocument/2006/relationships/slideLayout" Target="../slideLayouts/slideLayout200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05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Relationship Id="rId14" Type="http://schemas.openxmlformats.org/officeDocument/2006/relationships/theme" Target="../theme/theme24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6.xml"/><Relationship Id="rId13" Type="http://schemas.openxmlformats.org/officeDocument/2006/relationships/theme" Target="../theme/theme25.xml"/><Relationship Id="rId3" Type="http://schemas.openxmlformats.org/officeDocument/2006/relationships/slideLayout" Target="../slideLayouts/slideLayout211.xml"/><Relationship Id="rId7" Type="http://schemas.openxmlformats.org/officeDocument/2006/relationships/slideLayout" Target="../slideLayouts/slideLayout215.xml"/><Relationship Id="rId12" Type="http://schemas.openxmlformats.org/officeDocument/2006/relationships/slideLayout" Target="../slideLayouts/slideLayout220.xml"/><Relationship Id="rId2" Type="http://schemas.openxmlformats.org/officeDocument/2006/relationships/slideLayout" Target="../slideLayouts/slideLayout210.xml"/><Relationship Id="rId1" Type="http://schemas.openxmlformats.org/officeDocument/2006/relationships/slideLayout" Target="../slideLayouts/slideLayout209.xml"/><Relationship Id="rId6" Type="http://schemas.openxmlformats.org/officeDocument/2006/relationships/slideLayout" Target="../slideLayouts/slideLayout214.xml"/><Relationship Id="rId11" Type="http://schemas.openxmlformats.org/officeDocument/2006/relationships/slideLayout" Target="../slideLayouts/slideLayout219.xml"/><Relationship Id="rId5" Type="http://schemas.openxmlformats.org/officeDocument/2006/relationships/slideLayout" Target="../slideLayouts/slideLayout213.xml"/><Relationship Id="rId10" Type="http://schemas.openxmlformats.org/officeDocument/2006/relationships/slideLayout" Target="../slideLayouts/slideLayout218.xml"/><Relationship Id="rId4" Type="http://schemas.openxmlformats.org/officeDocument/2006/relationships/slideLayout" Target="../slideLayouts/slideLayout212.xml"/><Relationship Id="rId9" Type="http://schemas.openxmlformats.org/officeDocument/2006/relationships/slideLayout" Target="../slideLayouts/slideLayout217.xml"/><Relationship Id="rId14" Type="http://schemas.openxmlformats.org/officeDocument/2006/relationships/image" Target="../media/image1.jpeg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8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223.xml"/><Relationship Id="rId7" Type="http://schemas.openxmlformats.org/officeDocument/2006/relationships/slideLayout" Target="../slideLayouts/slideLayout227.xml"/><Relationship Id="rId12" Type="http://schemas.openxmlformats.org/officeDocument/2006/relationships/theme" Target="../theme/theme26.xml"/><Relationship Id="rId2" Type="http://schemas.openxmlformats.org/officeDocument/2006/relationships/slideLayout" Target="../slideLayouts/slideLayout222.xml"/><Relationship Id="rId1" Type="http://schemas.openxmlformats.org/officeDocument/2006/relationships/slideLayout" Target="../slideLayouts/slideLayout221.xml"/><Relationship Id="rId6" Type="http://schemas.openxmlformats.org/officeDocument/2006/relationships/slideLayout" Target="../slideLayouts/slideLayout226.xml"/><Relationship Id="rId11" Type="http://schemas.openxmlformats.org/officeDocument/2006/relationships/slideLayout" Target="../slideLayouts/slideLayout231.xml"/><Relationship Id="rId5" Type="http://schemas.openxmlformats.org/officeDocument/2006/relationships/slideLayout" Target="../slideLayouts/slideLayout225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230.xml"/><Relationship Id="rId4" Type="http://schemas.openxmlformats.org/officeDocument/2006/relationships/slideLayout" Target="../slideLayouts/slideLayout224.xml"/><Relationship Id="rId9" Type="http://schemas.openxmlformats.org/officeDocument/2006/relationships/slideLayout" Target="../slideLayouts/slideLayout229.xml"/><Relationship Id="rId14" Type="http://schemas.openxmlformats.org/officeDocument/2006/relationships/image" Target="../media/image6.png"/></Relationships>
</file>

<file path=ppt/slideMasters/_rels/slideMaster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9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234.xml"/><Relationship Id="rId7" Type="http://schemas.openxmlformats.org/officeDocument/2006/relationships/slideLayout" Target="../slideLayouts/slideLayout238.xml"/><Relationship Id="rId12" Type="http://schemas.openxmlformats.org/officeDocument/2006/relationships/theme" Target="../theme/theme27.xml"/><Relationship Id="rId2" Type="http://schemas.openxmlformats.org/officeDocument/2006/relationships/slideLayout" Target="../slideLayouts/slideLayout233.xml"/><Relationship Id="rId1" Type="http://schemas.openxmlformats.org/officeDocument/2006/relationships/slideLayout" Target="../slideLayouts/slideLayout232.xml"/><Relationship Id="rId6" Type="http://schemas.openxmlformats.org/officeDocument/2006/relationships/slideLayout" Target="../slideLayouts/slideLayout237.xml"/><Relationship Id="rId11" Type="http://schemas.openxmlformats.org/officeDocument/2006/relationships/slideLayout" Target="../slideLayouts/slideLayout242.xml"/><Relationship Id="rId5" Type="http://schemas.openxmlformats.org/officeDocument/2006/relationships/slideLayout" Target="../slideLayouts/slideLayout236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241.xml"/><Relationship Id="rId4" Type="http://schemas.openxmlformats.org/officeDocument/2006/relationships/slideLayout" Target="../slideLayouts/slideLayout235.xml"/><Relationship Id="rId9" Type="http://schemas.openxmlformats.org/officeDocument/2006/relationships/slideLayout" Target="../slideLayouts/slideLayout240.xml"/><Relationship Id="rId14" Type="http://schemas.openxmlformats.org/officeDocument/2006/relationships/image" Target="../media/image6.png"/></Relationships>
</file>

<file path=ppt/slideMasters/_rels/slideMaster28.xml.rels><?xml version="1.0" encoding="UTF-8" standalone="yes"?>
<Relationships xmlns="http://schemas.openxmlformats.org/package/2006/relationships"><Relationship Id="rId8" Type="http://schemas.openxmlformats.org/officeDocument/2006/relationships/theme" Target="../theme/theme28.xml"/><Relationship Id="rId3" Type="http://schemas.openxmlformats.org/officeDocument/2006/relationships/slideLayout" Target="../slideLayouts/slideLayout245.xml"/><Relationship Id="rId7" Type="http://schemas.openxmlformats.org/officeDocument/2006/relationships/slideLayout" Target="../slideLayouts/slideLayout249.xml"/><Relationship Id="rId2" Type="http://schemas.openxmlformats.org/officeDocument/2006/relationships/slideLayout" Target="../slideLayouts/slideLayout244.xml"/><Relationship Id="rId1" Type="http://schemas.openxmlformats.org/officeDocument/2006/relationships/slideLayout" Target="../slideLayouts/slideLayout243.xml"/><Relationship Id="rId6" Type="http://schemas.openxmlformats.org/officeDocument/2006/relationships/slideLayout" Target="../slideLayouts/slideLayout248.xml"/><Relationship Id="rId5" Type="http://schemas.openxmlformats.org/officeDocument/2006/relationships/slideLayout" Target="../slideLayouts/slideLayout247.xml"/><Relationship Id="rId4" Type="http://schemas.openxmlformats.org/officeDocument/2006/relationships/slideLayout" Target="../slideLayouts/slideLayout246.xml"/><Relationship Id="rId9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.jpe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1.jpe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5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1.jpeg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4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61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Relationship Id="rId14" Type="http://schemas.openxmlformats.org/officeDocument/2006/relationships/image" Target="../media/image1.jpe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4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5" Type="http://schemas.openxmlformats.org/officeDocument/2006/relationships/image" Target="../media/image1.jpeg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image" Target="../media/image1.jpeg"/><Relationship Id="rId5" Type="http://schemas.openxmlformats.org/officeDocument/2006/relationships/theme" Target="../theme/theme9.xml"/><Relationship Id="rId4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hteck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22" y="1465263"/>
            <a:ext cx="7534275" cy="514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die Formate des Vorlagentextes zu bearbeiten</a:t>
            </a:r>
          </a:p>
          <a:p>
            <a:pPr lvl="0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Ebene1</a:t>
            </a:r>
          </a:p>
        </p:txBody>
      </p:sp>
      <p:pic>
        <p:nvPicPr>
          <p:cNvPr id="1027" name="Bild 3" descr="BSW_Powerpoint_Master_01-2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480431" y="768354"/>
            <a:ext cx="5492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hteck 4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44"/>
            <a:ext cx="72771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Zugriffszahlen aktuell</a:t>
            </a:r>
          </a:p>
        </p:txBody>
      </p:sp>
      <p:sp>
        <p:nvSpPr>
          <p:cNvPr id="1029" name="Rechteck 5"/>
          <p:cNvSpPr>
            <a:spLocks noChangeArrowheads="1"/>
          </p:cNvSpPr>
          <p:nvPr userDrawn="1"/>
        </p:nvSpPr>
        <p:spPr bwMode="auto">
          <a:xfrm>
            <a:off x="-295253" y="358299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de-DE" sz="2400">
              <a:latin typeface="Arial" charset="0"/>
              <a:ea typeface="ＭＳ Ｐゴシック" pitchFamily="34" charset="-128"/>
            </a:endParaRPr>
          </a:p>
        </p:txBody>
      </p:sp>
      <p:sp>
        <p:nvSpPr>
          <p:cNvPr id="1030" name="Rechteck 6"/>
          <p:cNvSpPr>
            <a:spLocks noChangeArrowheads="1"/>
          </p:cNvSpPr>
          <p:nvPr userDrawn="1"/>
        </p:nvSpPr>
        <p:spPr bwMode="auto">
          <a:xfrm>
            <a:off x="8124847" y="1266828"/>
            <a:ext cx="252413" cy="5591175"/>
          </a:xfrm>
          <a:prstGeom prst="rect">
            <a:avLst/>
          </a:prstGeom>
          <a:solidFill>
            <a:srgbClr val="F18E1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031" name="Rechteck 7"/>
          <p:cNvSpPr>
            <a:spLocks noChangeArrowheads="1"/>
          </p:cNvSpPr>
          <p:nvPr userDrawn="1"/>
        </p:nvSpPr>
        <p:spPr bwMode="auto">
          <a:xfrm>
            <a:off x="8124847" y="44"/>
            <a:ext cx="252413" cy="1266825"/>
          </a:xfrm>
          <a:prstGeom prst="rect">
            <a:avLst/>
          </a:prstGeom>
          <a:solidFill>
            <a:srgbClr val="26235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032" name="Linie 8"/>
          <p:cNvSpPr>
            <a:spLocks noChangeShapeType="1"/>
          </p:cNvSpPr>
          <p:nvPr userDrawn="1"/>
        </p:nvSpPr>
        <p:spPr bwMode="auto">
          <a:xfrm>
            <a:off x="0" y="1266825"/>
            <a:ext cx="8377238" cy="0"/>
          </a:xfrm>
          <a:prstGeom prst="line">
            <a:avLst/>
          </a:prstGeom>
          <a:noFill/>
          <a:ln w="12700">
            <a:solidFill>
              <a:srgbClr val="26235F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531913" name="Rechteck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486780" y="5638844"/>
            <a:ext cx="657225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800" smtClean="0">
                <a:solidFill>
                  <a:srgbClr val="26235F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 dirty="0"/>
          </a:p>
        </p:txBody>
      </p:sp>
      <p:sp>
        <p:nvSpPr>
          <p:cNvPr id="1531914" name="Rechteck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24847" y="495344"/>
            <a:ext cx="252413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800" smtClean="0">
                <a:solidFill>
                  <a:schemeClr val="bg1"/>
                </a:solidFill>
                <a:latin typeface="Interstate-Bold" pitchFamily="2" charset="0"/>
              </a:defRPr>
            </a:lvl1pPr>
          </a:lstStyle>
          <a:p>
            <a:pPr>
              <a:defRPr/>
            </a:pPr>
            <a:fld id="{248D4B3C-EF99-47B5-B663-A5555EE043D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hteck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22" y="1465263"/>
            <a:ext cx="7534275" cy="514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0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Ebene1</a:t>
            </a:r>
          </a:p>
        </p:txBody>
      </p:sp>
      <p:pic>
        <p:nvPicPr>
          <p:cNvPr id="1027" name="Bild 3" descr="BSW_Powerpoint_Master_01-2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480431" y="768354"/>
            <a:ext cx="5492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hteck 4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44"/>
            <a:ext cx="72771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Zugriffszahlen aktuell</a:t>
            </a:r>
          </a:p>
        </p:txBody>
      </p:sp>
      <p:sp>
        <p:nvSpPr>
          <p:cNvPr id="1029" name="Rechteck 5"/>
          <p:cNvSpPr>
            <a:spLocks noChangeArrowheads="1"/>
          </p:cNvSpPr>
          <p:nvPr userDrawn="1"/>
        </p:nvSpPr>
        <p:spPr bwMode="auto">
          <a:xfrm>
            <a:off x="-295253" y="358299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de-DE" sz="24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1030" name="Rechteck 6"/>
          <p:cNvSpPr>
            <a:spLocks noChangeArrowheads="1"/>
          </p:cNvSpPr>
          <p:nvPr userDrawn="1"/>
        </p:nvSpPr>
        <p:spPr bwMode="auto">
          <a:xfrm>
            <a:off x="8124847" y="1266828"/>
            <a:ext cx="252413" cy="5591175"/>
          </a:xfrm>
          <a:prstGeom prst="rect">
            <a:avLst/>
          </a:prstGeom>
          <a:solidFill>
            <a:srgbClr val="F18E1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>
              <a:solidFill>
                <a:srgbClr val="000000"/>
              </a:solidFill>
              <a:latin typeface="Interstate-Regular"/>
            </a:endParaRPr>
          </a:p>
        </p:txBody>
      </p:sp>
      <p:sp>
        <p:nvSpPr>
          <p:cNvPr id="1031" name="Rechteck 7"/>
          <p:cNvSpPr>
            <a:spLocks noChangeArrowheads="1"/>
          </p:cNvSpPr>
          <p:nvPr userDrawn="1"/>
        </p:nvSpPr>
        <p:spPr bwMode="auto">
          <a:xfrm>
            <a:off x="8124847" y="44"/>
            <a:ext cx="252413" cy="1266825"/>
          </a:xfrm>
          <a:prstGeom prst="rect">
            <a:avLst/>
          </a:prstGeom>
          <a:solidFill>
            <a:srgbClr val="26235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>
              <a:solidFill>
                <a:srgbClr val="000000"/>
              </a:solidFill>
              <a:latin typeface="Interstate-Regular"/>
            </a:endParaRPr>
          </a:p>
        </p:txBody>
      </p:sp>
      <p:sp>
        <p:nvSpPr>
          <p:cNvPr id="1032" name="Linie 8"/>
          <p:cNvSpPr>
            <a:spLocks noChangeShapeType="1"/>
          </p:cNvSpPr>
          <p:nvPr userDrawn="1"/>
        </p:nvSpPr>
        <p:spPr bwMode="auto">
          <a:xfrm>
            <a:off x="0" y="1266825"/>
            <a:ext cx="8377238" cy="0"/>
          </a:xfrm>
          <a:prstGeom prst="line">
            <a:avLst/>
          </a:prstGeom>
          <a:noFill/>
          <a:ln w="12700">
            <a:solidFill>
              <a:srgbClr val="26235F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>
              <a:solidFill>
                <a:srgbClr val="000000"/>
              </a:solidFill>
              <a:latin typeface="Interstate-Regular"/>
            </a:endParaRPr>
          </a:p>
        </p:txBody>
      </p:sp>
      <p:sp>
        <p:nvSpPr>
          <p:cNvPr id="1531913" name="Rechteck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486780" y="5638844"/>
            <a:ext cx="657225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800" smtClean="0">
                <a:solidFill>
                  <a:srgbClr val="26235F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1531914" name="Rechteck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24847" y="495344"/>
            <a:ext cx="252413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800" smtClean="0">
                <a:solidFill>
                  <a:schemeClr val="bg1"/>
                </a:solidFill>
                <a:latin typeface="Interstate-Bold" pitchFamily="2" charset="0"/>
              </a:defRPr>
            </a:lvl1pPr>
          </a:lstStyle>
          <a:p>
            <a:pPr>
              <a:defRPr/>
            </a:pPr>
            <a:fld id="{248D4B3C-EF99-47B5-B663-A5555EE043D0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  <p:sldLayoutId id="2147483863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hteck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22" y="1465263"/>
            <a:ext cx="7534275" cy="514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0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Ebene1</a:t>
            </a:r>
          </a:p>
        </p:txBody>
      </p:sp>
      <p:pic>
        <p:nvPicPr>
          <p:cNvPr id="3075" name="Bild 3" descr="BSW_Powerpoint_Master_01-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80431" y="768354"/>
            <a:ext cx="5492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hteck 4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44"/>
            <a:ext cx="72771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Zugriffszahlen aktuell</a:t>
            </a:r>
          </a:p>
        </p:txBody>
      </p:sp>
      <p:sp>
        <p:nvSpPr>
          <p:cNvPr id="1029" name="Rechteck 5"/>
          <p:cNvSpPr>
            <a:spLocks noChangeArrowheads="1"/>
          </p:cNvSpPr>
          <p:nvPr/>
        </p:nvSpPr>
        <p:spPr bwMode="auto">
          <a:xfrm>
            <a:off x="-295253" y="358299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endParaRPr lang="de-DE" sz="24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1030" name="Rechteck 6"/>
          <p:cNvSpPr>
            <a:spLocks noChangeArrowheads="1"/>
          </p:cNvSpPr>
          <p:nvPr/>
        </p:nvSpPr>
        <p:spPr bwMode="auto">
          <a:xfrm>
            <a:off x="8124847" y="1266828"/>
            <a:ext cx="252413" cy="5591175"/>
          </a:xfrm>
          <a:prstGeom prst="rect">
            <a:avLst/>
          </a:prstGeom>
          <a:solidFill>
            <a:srgbClr val="F18E1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031" name="Rechteck 7"/>
          <p:cNvSpPr>
            <a:spLocks noChangeArrowheads="1"/>
          </p:cNvSpPr>
          <p:nvPr/>
        </p:nvSpPr>
        <p:spPr bwMode="auto">
          <a:xfrm>
            <a:off x="8124847" y="44"/>
            <a:ext cx="252413" cy="1266825"/>
          </a:xfrm>
          <a:prstGeom prst="rect">
            <a:avLst/>
          </a:prstGeom>
          <a:solidFill>
            <a:srgbClr val="26235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032" name="Linie 8"/>
          <p:cNvSpPr>
            <a:spLocks noChangeShapeType="1"/>
          </p:cNvSpPr>
          <p:nvPr/>
        </p:nvSpPr>
        <p:spPr bwMode="auto">
          <a:xfrm>
            <a:off x="0" y="1266825"/>
            <a:ext cx="8377238" cy="0"/>
          </a:xfrm>
          <a:prstGeom prst="line">
            <a:avLst/>
          </a:prstGeom>
          <a:noFill/>
          <a:ln w="12700">
            <a:solidFill>
              <a:srgbClr val="26235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531913" name="Rechteck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486780" y="5638844"/>
            <a:ext cx="657225" cy="993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26235F"/>
                </a:solidFill>
                <a:latin typeface="Interstate-Light" pitchFamily="2" charset="0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1531914" name="Rechteck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24847" y="495344"/>
            <a:ext cx="252413" cy="638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800">
                <a:solidFill>
                  <a:srgbClr val="FFFFFF"/>
                </a:solidFill>
                <a:latin typeface="Interstate-Bold" pitchFamily="2" charset="0"/>
              </a:defRPr>
            </a:lvl1pPr>
          </a:lstStyle>
          <a:p>
            <a:pPr>
              <a:defRPr/>
            </a:pPr>
            <a:fld id="{814989F7-2D32-4A51-A0D0-639916D4693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2pPr>
      <a:lvl3pPr marL="1143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+mn-lt"/>
        </a:defRPr>
      </a:lvl3pPr>
      <a:lvl4pPr marL="16002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4pPr>
      <a:lvl5pPr marL="20574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hteck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22" y="1465263"/>
            <a:ext cx="7534275" cy="514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0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Ebene1</a:t>
            </a:r>
          </a:p>
        </p:txBody>
      </p:sp>
      <p:pic>
        <p:nvPicPr>
          <p:cNvPr id="6147" name="Bild 3" descr="BSW_Powerpoint_Master_01-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480431" y="768354"/>
            <a:ext cx="5492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Rechteck 4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44"/>
            <a:ext cx="72771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Zugriffszahlen aktuell</a:t>
            </a:r>
          </a:p>
        </p:txBody>
      </p:sp>
      <p:sp>
        <p:nvSpPr>
          <p:cNvPr id="1029" name="Rechteck 5"/>
          <p:cNvSpPr>
            <a:spLocks noChangeArrowheads="1"/>
          </p:cNvSpPr>
          <p:nvPr/>
        </p:nvSpPr>
        <p:spPr bwMode="auto">
          <a:xfrm>
            <a:off x="-295253" y="358299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endParaRPr lang="de-DE" sz="24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1030" name="Rechteck 6"/>
          <p:cNvSpPr>
            <a:spLocks noChangeArrowheads="1"/>
          </p:cNvSpPr>
          <p:nvPr/>
        </p:nvSpPr>
        <p:spPr bwMode="auto">
          <a:xfrm>
            <a:off x="8124847" y="1266828"/>
            <a:ext cx="252413" cy="5591175"/>
          </a:xfrm>
          <a:prstGeom prst="rect">
            <a:avLst/>
          </a:prstGeom>
          <a:solidFill>
            <a:srgbClr val="F18E1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solidFill>
                <a:srgbClr val="000000"/>
              </a:solidFill>
              <a:latin typeface="Interstate-Regular"/>
            </a:endParaRPr>
          </a:p>
        </p:txBody>
      </p:sp>
      <p:sp>
        <p:nvSpPr>
          <p:cNvPr id="1031" name="Rechteck 7"/>
          <p:cNvSpPr>
            <a:spLocks noChangeArrowheads="1"/>
          </p:cNvSpPr>
          <p:nvPr/>
        </p:nvSpPr>
        <p:spPr bwMode="auto">
          <a:xfrm>
            <a:off x="8124847" y="44"/>
            <a:ext cx="252413" cy="1266825"/>
          </a:xfrm>
          <a:prstGeom prst="rect">
            <a:avLst/>
          </a:prstGeom>
          <a:solidFill>
            <a:srgbClr val="26235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solidFill>
                <a:srgbClr val="000000"/>
              </a:solidFill>
              <a:latin typeface="Interstate-Regular"/>
            </a:endParaRPr>
          </a:p>
        </p:txBody>
      </p:sp>
      <p:sp>
        <p:nvSpPr>
          <p:cNvPr id="1032" name="Linie 8"/>
          <p:cNvSpPr>
            <a:spLocks noChangeShapeType="1"/>
          </p:cNvSpPr>
          <p:nvPr/>
        </p:nvSpPr>
        <p:spPr bwMode="auto">
          <a:xfrm>
            <a:off x="0" y="1266825"/>
            <a:ext cx="8377238" cy="0"/>
          </a:xfrm>
          <a:prstGeom prst="line">
            <a:avLst/>
          </a:prstGeom>
          <a:noFill/>
          <a:ln w="12700">
            <a:solidFill>
              <a:srgbClr val="26235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>
              <a:solidFill>
                <a:srgbClr val="000000"/>
              </a:solidFill>
              <a:latin typeface="Interstate-Regular"/>
            </a:endParaRPr>
          </a:p>
        </p:txBody>
      </p:sp>
      <p:sp>
        <p:nvSpPr>
          <p:cNvPr id="1531913" name="Rechteck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486780" y="5638844"/>
            <a:ext cx="657225" cy="993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26235F"/>
                </a:solidFill>
                <a:latin typeface="Interstate-Light" pitchFamily="2" charset="0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1531914" name="Rechteck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24847" y="495344"/>
            <a:ext cx="252413" cy="638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800">
                <a:solidFill>
                  <a:srgbClr val="FFFFFF"/>
                </a:solidFill>
                <a:latin typeface="Interstate-Bold" pitchFamily="2" charset="0"/>
              </a:defRPr>
            </a:lvl1pPr>
          </a:lstStyle>
          <a:p>
            <a:pPr>
              <a:defRPr/>
            </a:pPr>
            <a:fld id="{11FC6A7F-4B96-47A2-B26F-9E13E8A0CEB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70" r:id="rId2"/>
    <p:sldLayoutId id="2147483871" r:id="rId3"/>
    <p:sldLayoutId id="2147483872" r:id="rId4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2pPr>
      <a:lvl3pPr marL="1143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+mn-lt"/>
        </a:defRPr>
      </a:lvl3pPr>
      <a:lvl4pPr marL="16002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4pPr>
      <a:lvl5pPr marL="20574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hteck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22" y="1465263"/>
            <a:ext cx="7534275" cy="514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0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Ebene1</a:t>
            </a:r>
          </a:p>
        </p:txBody>
      </p:sp>
      <p:pic>
        <p:nvPicPr>
          <p:cNvPr id="3075" name="Bild 3" descr="BSW_Powerpoint_Master_01-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480431" y="768354"/>
            <a:ext cx="5492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hteck 4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44"/>
            <a:ext cx="72771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Zugriffszahlen aktuell</a:t>
            </a:r>
          </a:p>
        </p:txBody>
      </p:sp>
      <p:sp>
        <p:nvSpPr>
          <p:cNvPr id="1029" name="Rechteck 5"/>
          <p:cNvSpPr>
            <a:spLocks noChangeArrowheads="1"/>
          </p:cNvSpPr>
          <p:nvPr/>
        </p:nvSpPr>
        <p:spPr bwMode="auto">
          <a:xfrm>
            <a:off x="-295253" y="358299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endParaRPr lang="de-DE" sz="24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1030" name="Rechteck 6"/>
          <p:cNvSpPr>
            <a:spLocks noChangeArrowheads="1"/>
          </p:cNvSpPr>
          <p:nvPr/>
        </p:nvSpPr>
        <p:spPr bwMode="auto">
          <a:xfrm>
            <a:off x="8124847" y="1266828"/>
            <a:ext cx="252413" cy="5591175"/>
          </a:xfrm>
          <a:prstGeom prst="rect">
            <a:avLst/>
          </a:prstGeom>
          <a:solidFill>
            <a:srgbClr val="F18E1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031" name="Rechteck 7"/>
          <p:cNvSpPr>
            <a:spLocks noChangeArrowheads="1"/>
          </p:cNvSpPr>
          <p:nvPr/>
        </p:nvSpPr>
        <p:spPr bwMode="auto">
          <a:xfrm>
            <a:off x="8124847" y="44"/>
            <a:ext cx="252413" cy="1266825"/>
          </a:xfrm>
          <a:prstGeom prst="rect">
            <a:avLst/>
          </a:prstGeom>
          <a:solidFill>
            <a:srgbClr val="26235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032" name="Linie 8"/>
          <p:cNvSpPr>
            <a:spLocks noChangeShapeType="1"/>
          </p:cNvSpPr>
          <p:nvPr/>
        </p:nvSpPr>
        <p:spPr bwMode="auto">
          <a:xfrm>
            <a:off x="0" y="1266825"/>
            <a:ext cx="8377238" cy="0"/>
          </a:xfrm>
          <a:prstGeom prst="line">
            <a:avLst/>
          </a:prstGeom>
          <a:noFill/>
          <a:ln w="12700">
            <a:solidFill>
              <a:srgbClr val="26235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531913" name="Rechteck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486780" y="5638844"/>
            <a:ext cx="657225" cy="993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26235F"/>
                </a:solidFill>
                <a:latin typeface="Interstate-Light" pitchFamily="2" charset="0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1531914" name="Rechteck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24847" y="495344"/>
            <a:ext cx="252413" cy="638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800">
                <a:solidFill>
                  <a:srgbClr val="FFFFFF"/>
                </a:solidFill>
                <a:latin typeface="Interstate-Bold" pitchFamily="2" charset="0"/>
              </a:defRPr>
            </a:lvl1pPr>
          </a:lstStyle>
          <a:p>
            <a:pPr>
              <a:defRPr/>
            </a:pPr>
            <a:fld id="{814989F7-2D32-4A51-A0D0-639916D4693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2pPr>
      <a:lvl3pPr marL="1143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+mn-lt"/>
        </a:defRPr>
      </a:lvl3pPr>
      <a:lvl4pPr marL="16002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4pPr>
      <a:lvl5pPr marL="20574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hteck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22" y="1465263"/>
            <a:ext cx="7534275" cy="514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0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Ebene1</a:t>
            </a:r>
          </a:p>
        </p:txBody>
      </p:sp>
      <p:pic>
        <p:nvPicPr>
          <p:cNvPr id="2051" name="Bild 3" descr="BSW_Powerpoint_Master_01-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480431" y="768354"/>
            <a:ext cx="5492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hteck 4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44"/>
            <a:ext cx="72771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Zugriffszahlen aktuell</a:t>
            </a:r>
          </a:p>
        </p:txBody>
      </p:sp>
      <p:sp>
        <p:nvSpPr>
          <p:cNvPr id="4101" name="Rechteck 5"/>
          <p:cNvSpPr>
            <a:spLocks noChangeArrowheads="1"/>
          </p:cNvSpPr>
          <p:nvPr/>
        </p:nvSpPr>
        <p:spPr bwMode="auto">
          <a:xfrm>
            <a:off x="-295253" y="358299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endParaRPr lang="de-DE" sz="24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4102" name="Rechteck 6"/>
          <p:cNvSpPr>
            <a:spLocks noChangeArrowheads="1"/>
          </p:cNvSpPr>
          <p:nvPr/>
        </p:nvSpPr>
        <p:spPr bwMode="auto">
          <a:xfrm>
            <a:off x="8124847" y="44"/>
            <a:ext cx="252413" cy="1266825"/>
          </a:xfrm>
          <a:prstGeom prst="rect">
            <a:avLst/>
          </a:prstGeom>
          <a:solidFill>
            <a:srgbClr val="26235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4103" name="Linie 7"/>
          <p:cNvSpPr>
            <a:spLocks noChangeShapeType="1"/>
          </p:cNvSpPr>
          <p:nvPr/>
        </p:nvSpPr>
        <p:spPr bwMode="auto">
          <a:xfrm>
            <a:off x="0" y="1266825"/>
            <a:ext cx="8377238" cy="0"/>
          </a:xfrm>
          <a:prstGeom prst="line">
            <a:avLst/>
          </a:prstGeom>
          <a:noFill/>
          <a:ln w="12700">
            <a:solidFill>
              <a:srgbClr val="26235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1668104" name="Rechteck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486780" y="5638844"/>
            <a:ext cx="657225" cy="993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26235F"/>
                </a:solidFill>
                <a:latin typeface="+mj-lt"/>
                <a:ea typeface="+mn-ea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1668105" name="Rechteck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24847" y="495344"/>
            <a:ext cx="252413" cy="638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800">
                <a:solidFill>
                  <a:srgbClr val="FFFFFF"/>
                </a:solidFill>
                <a:latin typeface="Interstate-Bold" pitchFamily="2" charset="0"/>
                <a:ea typeface="+mn-ea"/>
              </a:defRPr>
            </a:lvl1pPr>
          </a:lstStyle>
          <a:p>
            <a:pPr>
              <a:defRPr/>
            </a:pPr>
            <a:fld id="{B0E4990B-0299-438C-83E7-3316932C0E1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hteck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22" y="1465263"/>
            <a:ext cx="7534275" cy="514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0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Ebene1</a:t>
            </a:r>
          </a:p>
        </p:txBody>
      </p:sp>
      <p:pic>
        <p:nvPicPr>
          <p:cNvPr id="1027" name="Bild 3" descr="BSW_Powerpoint_Master_01-2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480431" y="768354"/>
            <a:ext cx="5492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hteck 4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44"/>
            <a:ext cx="72771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Zugriffszahlen aktuell</a:t>
            </a:r>
          </a:p>
        </p:txBody>
      </p:sp>
      <p:sp>
        <p:nvSpPr>
          <p:cNvPr id="1029" name="Rechteck 5"/>
          <p:cNvSpPr>
            <a:spLocks noChangeArrowheads="1"/>
          </p:cNvSpPr>
          <p:nvPr userDrawn="1"/>
        </p:nvSpPr>
        <p:spPr bwMode="auto">
          <a:xfrm>
            <a:off x="-295253" y="358299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de-DE" sz="24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1030" name="Rechteck 6"/>
          <p:cNvSpPr>
            <a:spLocks noChangeArrowheads="1"/>
          </p:cNvSpPr>
          <p:nvPr userDrawn="1"/>
        </p:nvSpPr>
        <p:spPr bwMode="auto">
          <a:xfrm>
            <a:off x="8124847" y="1266828"/>
            <a:ext cx="252413" cy="5591175"/>
          </a:xfrm>
          <a:prstGeom prst="rect">
            <a:avLst/>
          </a:prstGeom>
          <a:solidFill>
            <a:srgbClr val="F18E1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1031" name="Rechteck 7"/>
          <p:cNvSpPr>
            <a:spLocks noChangeArrowheads="1"/>
          </p:cNvSpPr>
          <p:nvPr userDrawn="1"/>
        </p:nvSpPr>
        <p:spPr bwMode="auto">
          <a:xfrm>
            <a:off x="8124847" y="44"/>
            <a:ext cx="252413" cy="1266825"/>
          </a:xfrm>
          <a:prstGeom prst="rect">
            <a:avLst/>
          </a:prstGeom>
          <a:solidFill>
            <a:srgbClr val="26235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1032" name="Linie 8"/>
          <p:cNvSpPr>
            <a:spLocks noChangeShapeType="1"/>
          </p:cNvSpPr>
          <p:nvPr userDrawn="1"/>
        </p:nvSpPr>
        <p:spPr bwMode="auto">
          <a:xfrm>
            <a:off x="0" y="1266825"/>
            <a:ext cx="8377238" cy="0"/>
          </a:xfrm>
          <a:prstGeom prst="line">
            <a:avLst/>
          </a:prstGeom>
          <a:noFill/>
          <a:ln w="12700">
            <a:solidFill>
              <a:srgbClr val="26235F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1531913" name="Rechteck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486780" y="5638844"/>
            <a:ext cx="657225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800" smtClean="0">
                <a:solidFill>
                  <a:srgbClr val="26235F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1531914" name="Rechteck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24847" y="495344"/>
            <a:ext cx="252413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800" smtClean="0">
                <a:solidFill>
                  <a:schemeClr val="bg1"/>
                </a:solidFill>
                <a:latin typeface="Interstate-Bold" pitchFamily="2" charset="0"/>
              </a:defRPr>
            </a:lvl1pPr>
          </a:lstStyle>
          <a:p>
            <a:pPr>
              <a:defRPr/>
            </a:pPr>
            <a:fld id="{248D4B3C-EF99-47B5-B663-A5555EE043D0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3" r:id="rId1"/>
    <p:sldLayoutId id="2147483894" r:id="rId2"/>
    <p:sldLayoutId id="2147483895" r:id="rId3"/>
    <p:sldLayoutId id="2147483896" r:id="rId4"/>
    <p:sldLayoutId id="2147483897" r:id="rId5"/>
    <p:sldLayoutId id="2147483898" r:id="rId6"/>
    <p:sldLayoutId id="2147483899" r:id="rId7"/>
    <p:sldLayoutId id="2147483900" r:id="rId8"/>
    <p:sldLayoutId id="2147483901" r:id="rId9"/>
    <p:sldLayoutId id="2147483902" r:id="rId10"/>
    <p:sldLayoutId id="2147483903" r:id="rId11"/>
    <p:sldLayoutId id="2147483904" r:id="rId12"/>
    <p:sldLayoutId id="2147483905" r:id="rId13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hteck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22" y="1465263"/>
            <a:ext cx="7534275" cy="514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0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Ebene1</a:t>
            </a:r>
          </a:p>
        </p:txBody>
      </p:sp>
      <p:pic>
        <p:nvPicPr>
          <p:cNvPr id="2051" name="Bild 3" descr="BSW_Powerpoint_Master_01-2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480431" y="768354"/>
            <a:ext cx="5492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hteck 4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44"/>
            <a:ext cx="72771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Zugriffszahlen aktuell</a:t>
            </a:r>
          </a:p>
        </p:txBody>
      </p:sp>
      <p:sp>
        <p:nvSpPr>
          <p:cNvPr id="2053" name="Rechteck 5"/>
          <p:cNvSpPr>
            <a:spLocks noChangeArrowheads="1"/>
          </p:cNvSpPr>
          <p:nvPr userDrawn="1"/>
        </p:nvSpPr>
        <p:spPr bwMode="auto">
          <a:xfrm>
            <a:off x="-295253" y="358299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de-DE" sz="24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2054" name="Rechteck 7"/>
          <p:cNvSpPr>
            <a:spLocks noChangeArrowheads="1"/>
          </p:cNvSpPr>
          <p:nvPr userDrawn="1"/>
        </p:nvSpPr>
        <p:spPr bwMode="auto">
          <a:xfrm>
            <a:off x="8124847" y="44"/>
            <a:ext cx="252413" cy="1266825"/>
          </a:xfrm>
          <a:prstGeom prst="rect">
            <a:avLst/>
          </a:prstGeom>
          <a:solidFill>
            <a:srgbClr val="26235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2055" name="Linie 8"/>
          <p:cNvSpPr>
            <a:spLocks noChangeShapeType="1"/>
          </p:cNvSpPr>
          <p:nvPr userDrawn="1"/>
        </p:nvSpPr>
        <p:spPr bwMode="auto">
          <a:xfrm>
            <a:off x="0" y="1266825"/>
            <a:ext cx="8377238" cy="0"/>
          </a:xfrm>
          <a:prstGeom prst="line">
            <a:avLst/>
          </a:prstGeom>
          <a:noFill/>
          <a:ln w="12700">
            <a:solidFill>
              <a:srgbClr val="26235F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1533961" name="Rechteck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486780" y="5638844"/>
            <a:ext cx="657225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800" smtClean="0">
                <a:solidFill>
                  <a:srgbClr val="26235F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1533962" name="Rechteck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24847" y="495344"/>
            <a:ext cx="252413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800" smtClean="0">
                <a:solidFill>
                  <a:schemeClr val="bg1"/>
                </a:solidFill>
                <a:latin typeface="Interstate-Bold" pitchFamily="2" charset="0"/>
              </a:defRPr>
            </a:lvl1pPr>
          </a:lstStyle>
          <a:p>
            <a:pPr>
              <a:defRPr/>
            </a:pPr>
            <a:fld id="{38C899B7-D3E1-4651-8F2F-434763426CA5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  <p:sldLayoutId id="2147483918" r:id="rId12"/>
    <p:sldLayoutId id="2147483919" r:id="rId13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hteck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22" y="1465263"/>
            <a:ext cx="7534275" cy="514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0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Ebene1</a:t>
            </a:r>
          </a:p>
        </p:txBody>
      </p:sp>
      <p:pic>
        <p:nvPicPr>
          <p:cNvPr id="1027" name="Bild 3" descr="BSW_Powerpoint_Master_01-2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480431" y="768354"/>
            <a:ext cx="5492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hteck 4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44"/>
            <a:ext cx="72771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Zugriffszahlen aktuell</a:t>
            </a:r>
          </a:p>
        </p:txBody>
      </p:sp>
      <p:sp>
        <p:nvSpPr>
          <p:cNvPr id="1029" name="Rechteck 5"/>
          <p:cNvSpPr>
            <a:spLocks noChangeArrowheads="1"/>
          </p:cNvSpPr>
          <p:nvPr userDrawn="1"/>
        </p:nvSpPr>
        <p:spPr bwMode="auto">
          <a:xfrm>
            <a:off x="-295253" y="358299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de-DE" sz="24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1030" name="Rechteck 6"/>
          <p:cNvSpPr>
            <a:spLocks noChangeArrowheads="1"/>
          </p:cNvSpPr>
          <p:nvPr userDrawn="1"/>
        </p:nvSpPr>
        <p:spPr bwMode="auto">
          <a:xfrm>
            <a:off x="8124847" y="1266828"/>
            <a:ext cx="252413" cy="5591175"/>
          </a:xfrm>
          <a:prstGeom prst="rect">
            <a:avLst/>
          </a:prstGeom>
          <a:solidFill>
            <a:srgbClr val="F18E1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1031" name="Rechteck 7"/>
          <p:cNvSpPr>
            <a:spLocks noChangeArrowheads="1"/>
          </p:cNvSpPr>
          <p:nvPr userDrawn="1"/>
        </p:nvSpPr>
        <p:spPr bwMode="auto">
          <a:xfrm>
            <a:off x="8124847" y="44"/>
            <a:ext cx="252413" cy="1266825"/>
          </a:xfrm>
          <a:prstGeom prst="rect">
            <a:avLst/>
          </a:prstGeom>
          <a:solidFill>
            <a:srgbClr val="26235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1032" name="Linie 8"/>
          <p:cNvSpPr>
            <a:spLocks noChangeShapeType="1"/>
          </p:cNvSpPr>
          <p:nvPr userDrawn="1"/>
        </p:nvSpPr>
        <p:spPr bwMode="auto">
          <a:xfrm>
            <a:off x="0" y="1266825"/>
            <a:ext cx="8377238" cy="0"/>
          </a:xfrm>
          <a:prstGeom prst="line">
            <a:avLst/>
          </a:prstGeom>
          <a:noFill/>
          <a:ln w="12700">
            <a:solidFill>
              <a:srgbClr val="26235F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1531913" name="Rechteck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486780" y="5638844"/>
            <a:ext cx="657225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800" smtClean="0">
                <a:solidFill>
                  <a:srgbClr val="26235F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1531914" name="Rechteck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24847" y="495344"/>
            <a:ext cx="252413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800" smtClean="0">
                <a:solidFill>
                  <a:schemeClr val="bg1"/>
                </a:solidFill>
                <a:latin typeface="Interstate-Bold" pitchFamily="2" charset="0"/>
              </a:defRPr>
            </a:lvl1pPr>
          </a:lstStyle>
          <a:p>
            <a:pPr>
              <a:defRPr/>
            </a:pPr>
            <a:fld id="{248D4B3C-EF99-47B5-B663-A5555EE043D0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1" r:id="rId1"/>
    <p:sldLayoutId id="2147483922" r:id="rId2"/>
    <p:sldLayoutId id="2147483923" r:id="rId3"/>
    <p:sldLayoutId id="2147483924" r:id="rId4"/>
    <p:sldLayoutId id="2147483925" r:id="rId5"/>
    <p:sldLayoutId id="2147483926" r:id="rId6"/>
    <p:sldLayoutId id="2147483927" r:id="rId7"/>
    <p:sldLayoutId id="2147483928" r:id="rId8"/>
    <p:sldLayoutId id="2147483929" r:id="rId9"/>
    <p:sldLayoutId id="2147483930" r:id="rId10"/>
    <p:sldLayoutId id="2147483931" r:id="rId11"/>
    <p:sldLayoutId id="2147483932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hteck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22" y="1465263"/>
            <a:ext cx="7534275" cy="514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0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Ebene1</a:t>
            </a:r>
          </a:p>
        </p:txBody>
      </p:sp>
      <p:pic>
        <p:nvPicPr>
          <p:cNvPr id="2051" name="Bild 3" descr="BSW_Powerpoint_Master_01-2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480431" y="768354"/>
            <a:ext cx="5492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hteck 4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44"/>
            <a:ext cx="72771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Zugriffszahlen aktuell</a:t>
            </a:r>
          </a:p>
        </p:txBody>
      </p:sp>
      <p:sp>
        <p:nvSpPr>
          <p:cNvPr id="2053" name="Rechteck 5"/>
          <p:cNvSpPr>
            <a:spLocks noChangeArrowheads="1"/>
          </p:cNvSpPr>
          <p:nvPr userDrawn="1"/>
        </p:nvSpPr>
        <p:spPr bwMode="auto">
          <a:xfrm>
            <a:off x="-295253" y="358299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de-DE" sz="24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2054" name="Rechteck 7"/>
          <p:cNvSpPr>
            <a:spLocks noChangeArrowheads="1"/>
          </p:cNvSpPr>
          <p:nvPr userDrawn="1"/>
        </p:nvSpPr>
        <p:spPr bwMode="auto">
          <a:xfrm>
            <a:off x="8124847" y="44"/>
            <a:ext cx="252413" cy="1266825"/>
          </a:xfrm>
          <a:prstGeom prst="rect">
            <a:avLst/>
          </a:prstGeom>
          <a:solidFill>
            <a:srgbClr val="26235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2055" name="Linie 8"/>
          <p:cNvSpPr>
            <a:spLocks noChangeShapeType="1"/>
          </p:cNvSpPr>
          <p:nvPr userDrawn="1"/>
        </p:nvSpPr>
        <p:spPr bwMode="auto">
          <a:xfrm>
            <a:off x="0" y="1266825"/>
            <a:ext cx="8377238" cy="0"/>
          </a:xfrm>
          <a:prstGeom prst="line">
            <a:avLst/>
          </a:prstGeom>
          <a:noFill/>
          <a:ln w="12700">
            <a:solidFill>
              <a:srgbClr val="26235F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1533961" name="Rechteck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486780" y="5638844"/>
            <a:ext cx="657225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800" smtClean="0">
                <a:solidFill>
                  <a:srgbClr val="26235F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1533962" name="Rechteck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24847" y="495344"/>
            <a:ext cx="252413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800" smtClean="0">
                <a:solidFill>
                  <a:schemeClr val="bg1"/>
                </a:solidFill>
                <a:latin typeface="Interstate-Bold" pitchFamily="2" charset="0"/>
              </a:defRPr>
            </a:lvl1pPr>
          </a:lstStyle>
          <a:p>
            <a:pPr>
              <a:defRPr/>
            </a:pPr>
            <a:fld id="{38C899B7-D3E1-4651-8F2F-434763426CA5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  <p:sldLayoutId id="2147483938" r:id="rId3"/>
    <p:sldLayoutId id="2147483939" r:id="rId4"/>
    <p:sldLayoutId id="2147483940" r:id="rId5"/>
    <p:sldLayoutId id="2147483941" r:id="rId6"/>
    <p:sldLayoutId id="2147483942" r:id="rId7"/>
    <p:sldLayoutId id="2147483943" r:id="rId8"/>
    <p:sldLayoutId id="2147483944" r:id="rId9"/>
    <p:sldLayoutId id="2147483945" r:id="rId10"/>
    <p:sldLayoutId id="2147483946" r:id="rId11"/>
    <p:sldLayoutId id="2147483947" r:id="rId12"/>
    <p:sldLayoutId id="2147483948" r:id="rId13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hteck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22" y="1465263"/>
            <a:ext cx="7534275" cy="514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0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Ebene1</a:t>
            </a:r>
          </a:p>
        </p:txBody>
      </p:sp>
      <p:pic>
        <p:nvPicPr>
          <p:cNvPr id="3075" name="Bild 3" descr="BSW_Powerpoint_Master_01-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480431" y="768354"/>
            <a:ext cx="5492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hteck 4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44"/>
            <a:ext cx="72771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Zugriffszahlen aktuell</a:t>
            </a:r>
          </a:p>
        </p:txBody>
      </p:sp>
      <p:sp>
        <p:nvSpPr>
          <p:cNvPr id="1029" name="Rechteck 5"/>
          <p:cNvSpPr>
            <a:spLocks noChangeArrowheads="1"/>
          </p:cNvSpPr>
          <p:nvPr/>
        </p:nvSpPr>
        <p:spPr bwMode="auto">
          <a:xfrm>
            <a:off x="-295253" y="358299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endParaRPr lang="de-DE" sz="24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1030" name="Rechteck 6"/>
          <p:cNvSpPr>
            <a:spLocks noChangeArrowheads="1"/>
          </p:cNvSpPr>
          <p:nvPr/>
        </p:nvSpPr>
        <p:spPr bwMode="auto">
          <a:xfrm>
            <a:off x="8124847" y="1266828"/>
            <a:ext cx="252413" cy="5591175"/>
          </a:xfrm>
          <a:prstGeom prst="rect">
            <a:avLst/>
          </a:prstGeom>
          <a:solidFill>
            <a:srgbClr val="F18E1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031" name="Rechteck 7"/>
          <p:cNvSpPr>
            <a:spLocks noChangeArrowheads="1"/>
          </p:cNvSpPr>
          <p:nvPr/>
        </p:nvSpPr>
        <p:spPr bwMode="auto">
          <a:xfrm>
            <a:off x="8124847" y="44"/>
            <a:ext cx="252413" cy="1266825"/>
          </a:xfrm>
          <a:prstGeom prst="rect">
            <a:avLst/>
          </a:prstGeom>
          <a:solidFill>
            <a:srgbClr val="26235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032" name="Linie 8"/>
          <p:cNvSpPr>
            <a:spLocks noChangeShapeType="1"/>
          </p:cNvSpPr>
          <p:nvPr/>
        </p:nvSpPr>
        <p:spPr bwMode="auto">
          <a:xfrm>
            <a:off x="0" y="1266825"/>
            <a:ext cx="8377238" cy="0"/>
          </a:xfrm>
          <a:prstGeom prst="line">
            <a:avLst/>
          </a:prstGeom>
          <a:noFill/>
          <a:ln w="12700">
            <a:solidFill>
              <a:srgbClr val="26235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531913" name="Rechteck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486780" y="5638844"/>
            <a:ext cx="657225" cy="993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26235F"/>
                </a:solidFill>
                <a:latin typeface="Interstate-Light" pitchFamily="2" charset="0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1531914" name="Rechteck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24847" y="495344"/>
            <a:ext cx="252413" cy="638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800">
                <a:solidFill>
                  <a:srgbClr val="FFFFFF"/>
                </a:solidFill>
                <a:latin typeface="Interstate-Bold" pitchFamily="2" charset="0"/>
              </a:defRPr>
            </a:lvl1pPr>
          </a:lstStyle>
          <a:p>
            <a:pPr>
              <a:defRPr/>
            </a:pPr>
            <a:fld id="{814989F7-2D32-4A51-A0D0-639916D4693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2pPr>
      <a:lvl3pPr marL="1143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+mn-lt"/>
        </a:defRPr>
      </a:lvl3pPr>
      <a:lvl4pPr marL="16002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4pPr>
      <a:lvl5pPr marL="20574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hteck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22" y="1465263"/>
            <a:ext cx="7534275" cy="514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0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Ebene1</a:t>
            </a:r>
          </a:p>
        </p:txBody>
      </p:sp>
      <p:pic>
        <p:nvPicPr>
          <p:cNvPr id="2051" name="Bild 3" descr="BSW_Powerpoint_Master_01-2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480431" y="768354"/>
            <a:ext cx="5492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hteck 4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44"/>
            <a:ext cx="72771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Zugriffszahlen aktuell</a:t>
            </a:r>
          </a:p>
        </p:txBody>
      </p:sp>
      <p:sp>
        <p:nvSpPr>
          <p:cNvPr id="2053" name="Rechteck 5"/>
          <p:cNvSpPr>
            <a:spLocks noChangeArrowheads="1"/>
          </p:cNvSpPr>
          <p:nvPr userDrawn="1"/>
        </p:nvSpPr>
        <p:spPr bwMode="auto">
          <a:xfrm>
            <a:off x="-295253" y="358299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de-DE" sz="2400">
              <a:latin typeface="Arial" charset="0"/>
              <a:ea typeface="ＭＳ Ｐゴシック" pitchFamily="34" charset="-128"/>
            </a:endParaRPr>
          </a:p>
        </p:txBody>
      </p:sp>
      <p:sp>
        <p:nvSpPr>
          <p:cNvPr id="2054" name="Rechteck 7"/>
          <p:cNvSpPr>
            <a:spLocks noChangeArrowheads="1"/>
          </p:cNvSpPr>
          <p:nvPr userDrawn="1"/>
        </p:nvSpPr>
        <p:spPr bwMode="auto">
          <a:xfrm>
            <a:off x="8124847" y="44"/>
            <a:ext cx="252413" cy="1266825"/>
          </a:xfrm>
          <a:prstGeom prst="rect">
            <a:avLst/>
          </a:prstGeom>
          <a:solidFill>
            <a:srgbClr val="26235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2055" name="Linie 8"/>
          <p:cNvSpPr>
            <a:spLocks noChangeShapeType="1"/>
          </p:cNvSpPr>
          <p:nvPr userDrawn="1"/>
        </p:nvSpPr>
        <p:spPr bwMode="auto">
          <a:xfrm>
            <a:off x="0" y="1266825"/>
            <a:ext cx="8377238" cy="0"/>
          </a:xfrm>
          <a:prstGeom prst="line">
            <a:avLst/>
          </a:prstGeom>
          <a:noFill/>
          <a:ln w="12700">
            <a:solidFill>
              <a:srgbClr val="26235F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533961" name="Rechteck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486780" y="5638844"/>
            <a:ext cx="657225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800" smtClean="0">
                <a:solidFill>
                  <a:srgbClr val="26235F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1533962" name="Rechteck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24847" y="495344"/>
            <a:ext cx="252413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800" smtClean="0">
                <a:solidFill>
                  <a:schemeClr val="bg1"/>
                </a:solidFill>
                <a:latin typeface="Interstate-Bold" pitchFamily="2" charset="0"/>
              </a:defRPr>
            </a:lvl1pPr>
          </a:lstStyle>
          <a:p>
            <a:pPr>
              <a:defRPr/>
            </a:pPr>
            <a:fld id="{38C899B7-D3E1-4651-8F2F-434763426CA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45" r:id="rId13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hteck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22" y="1465263"/>
            <a:ext cx="7534275" cy="514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0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Ebene1</a:t>
            </a:r>
          </a:p>
        </p:txBody>
      </p:sp>
      <p:pic>
        <p:nvPicPr>
          <p:cNvPr id="2051" name="Bild 3" descr="BSW_Powerpoint_Master_01-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480431" y="768354"/>
            <a:ext cx="5492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hteck 4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44"/>
            <a:ext cx="72771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Zugriffszahlen aktuell</a:t>
            </a:r>
          </a:p>
        </p:txBody>
      </p:sp>
      <p:sp>
        <p:nvSpPr>
          <p:cNvPr id="4101" name="Rechteck 5"/>
          <p:cNvSpPr>
            <a:spLocks noChangeArrowheads="1"/>
          </p:cNvSpPr>
          <p:nvPr/>
        </p:nvSpPr>
        <p:spPr bwMode="auto">
          <a:xfrm>
            <a:off x="-295253" y="358299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endParaRPr lang="de-DE" sz="24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4102" name="Rechteck 6"/>
          <p:cNvSpPr>
            <a:spLocks noChangeArrowheads="1"/>
          </p:cNvSpPr>
          <p:nvPr/>
        </p:nvSpPr>
        <p:spPr bwMode="auto">
          <a:xfrm>
            <a:off x="8124847" y="44"/>
            <a:ext cx="252413" cy="1266825"/>
          </a:xfrm>
          <a:prstGeom prst="rect">
            <a:avLst/>
          </a:prstGeom>
          <a:solidFill>
            <a:srgbClr val="26235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4103" name="Linie 7"/>
          <p:cNvSpPr>
            <a:spLocks noChangeShapeType="1"/>
          </p:cNvSpPr>
          <p:nvPr/>
        </p:nvSpPr>
        <p:spPr bwMode="auto">
          <a:xfrm>
            <a:off x="0" y="1266825"/>
            <a:ext cx="8377238" cy="0"/>
          </a:xfrm>
          <a:prstGeom prst="line">
            <a:avLst/>
          </a:prstGeom>
          <a:noFill/>
          <a:ln w="12700">
            <a:solidFill>
              <a:srgbClr val="26235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1668104" name="Rechteck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486780" y="5638844"/>
            <a:ext cx="657225" cy="993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26235F"/>
                </a:solidFill>
                <a:latin typeface="+mj-lt"/>
                <a:ea typeface="+mn-ea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1668105" name="Rechteck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24847" y="495344"/>
            <a:ext cx="252413" cy="638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800">
                <a:solidFill>
                  <a:srgbClr val="FFFFFF"/>
                </a:solidFill>
                <a:latin typeface="Interstate-Bold" pitchFamily="2" charset="0"/>
                <a:ea typeface="+mn-ea"/>
              </a:defRPr>
            </a:lvl1pPr>
          </a:lstStyle>
          <a:p>
            <a:pPr>
              <a:defRPr/>
            </a:pPr>
            <a:fld id="{B0E4990B-0299-438C-83E7-3316932C0E1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56" r:id="rId2"/>
    <p:sldLayoutId id="2147483957" r:id="rId3"/>
    <p:sldLayoutId id="2147483958" r:id="rId4"/>
    <p:sldLayoutId id="2147483959" r:id="rId5"/>
    <p:sldLayoutId id="2147483960" r:id="rId6"/>
    <p:sldLayoutId id="2147483961" r:id="rId7"/>
    <p:sldLayoutId id="2147483962" r:id="rId8"/>
    <p:sldLayoutId id="2147483963" r:id="rId9"/>
    <p:sldLayoutId id="2147483964" r:id="rId10"/>
    <p:sldLayoutId id="2147483965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hteck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22" y="1465263"/>
            <a:ext cx="7534275" cy="514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0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Ebene1</a:t>
            </a:r>
          </a:p>
        </p:txBody>
      </p:sp>
      <p:pic>
        <p:nvPicPr>
          <p:cNvPr id="4099" name="Bild 3" descr="BSW_Powerpoint_Master_01-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80431" y="768354"/>
            <a:ext cx="5492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hteck 4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44"/>
            <a:ext cx="72771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Zugriffszahlen aktuell</a:t>
            </a:r>
          </a:p>
        </p:txBody>
      </p:sp>
      <p:sp>
        <p:nvSpPr>
          <p:cNvPr id="4101" name="Rechteck 5"/>
          <p:cNvSpPr>
            <a:spLocks noChangeArrowheads="1"/>
          </p:cNvSpPr>
          <p:nvPr/>
        </p:nvSpPr>
        <p:spPr bwMode="auto">
          <a:xfrm>
            <a:off x="-295253" y="358299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endParaRPr lang="de-DE" sz="24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4102" name="Rechteck 6"/>
          <p:cNvSpPr>
            <a:spLocks noChangeArrowheads="1"/>
          </p:cNvSpPr>
          <p:nvPr/>
        </p:nvSpPr>
        <p:spPr bwMode="auto">
          <a:xfrm>
            <a:off x="8124847" y="44"/>
            <a:ext cx="252413" cy="1266825"/>
          </a:xfrm>
          <a:prstGeom prst="rect">
            <a:avLst/>
          </a:prstGeom>
          <a:solidFill>
            <a:srgbClr val="26235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4103" name="Linie 7"/>
          <p:cNvSpPr>
            <a:spLocks noChangeShapeType="1"/>
          </p:cNvSpPr>
          <p:nvPr/>
        </p:nvSpPr>
        <p:spPr bwMode="auto">
          <a:xfrm>
            <a:off x="0" y="1266825"/>
            <a:ext cx="8377238" cy="0"/>
          </a:xfrm>
          <a:prstGeom prst="line">
            <a:avLst/>
          </a:prstGeom>
          <a:noFill/>
          <a:ln w="12700">
            <a:solidFill>
              <a:srgbClr val="26235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668104" name="Rechteck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486780" y="5638844"/>
            <a:ext cx="657225" cy="993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26235F"/>
                </a:solidFill>
                <a:latin typeface="Interstate-Light" pitchFamily="2" charset="0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1668105" name="Rechteck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24847" y="495344"/>
            <a:ext cx="252413" cy="638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800">
                <a:solidFill>
                  <a:srgbClr val="FFFFFF"/>
                </a:solidFill>
                <a:latin typeface="Interstate-Bold" pitchFamily="2" charset="0"/>
              </a:defRPr>
            </a:lvl1pPr>
          </a:lstStyle>
          <a:p>
            <a:pPr>
              <a:defRPr/>
            </a:pPr>
            <a:fld id="{A1BA95AB-FDBB-436B-9539-E28351F68CB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945897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8" r:id="rId1"/>
    <p:sldLayoutId id="2147483969" r:id="rId2"/>
    <p:sldLayoutId id="2147483970" r:id="rId3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2pPr>
      <a:lvl3pPr marL="1143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+mn-lt"/>
        </a:defRPr>
      </a:lvl3pPr>
      <a:lvl4pPr marL="16002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4pPr>
      <a:lvl5pPr marL="20574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hteck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22" y="1465263"/>
            <a:ext cx="7534275" cy="514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0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Ebene1</a:t>
            </a:r>
          </a:p>
        </p:txBody>
      </p:sp>
      <p:pic>
        <p:nvPicPr>
          <p:cNvPr id="2051" name="Bild 3" descr="BSW_Powerpoint_Master_01-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480431" y="768354"/>
            <a:ext cx="5492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hteck 4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44"/>
            <a:ext cx="72771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Zugriffszahlen aktuell</a:t>
            </a:r>
          </a:p>
        </p:txBody>
      </p:sp>
      <p:sp>
        <p:nvSpPr>
          <p:cNvPr id="4101" name="Rechteck 5"/>
          <p:cNvSpPr>
            <a:spLocks noChangeArrowheads="1"/>
          </p:cNvSpPr>
          <p:nvPr/>
        </p:nvSpPr>
        <p:spPr bwMode="auto">
          <a:xfrm>
            <a:off x="-295253" y="358299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endParaRPr lang="de-DE" sz="24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4102" name="Rechteck 6"/>
          <p:cNvSpPr>
            <a:spLocks noChangeArrowheads="1"/>
          </p:cNvSpPr>
          <p:nvPr/>
        </p:nvSpPr>
        <p:spPr bwMode="auto">
          <a:xfrm>
            <a:off x="8124847" y="44"/>
            <a:ext cx="252413" cy="1266825"/>
          </a:xfrm>
          <a:prstGeom prst="rect">
            <a:avLst/>
          </a:prstGeom>
          <a:solidFill>
            <a:srgbClr val="26235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4103" name="Linie 7"/>
          <p:cNvSpPr>
            <a:spLocks noChangeShapeType="1"/>
          </p:cNvSpPr>
          <p:nvPr/>
        </p:nvSpPr>
        <p:spPr bwMode="auto">
          <a:xfrm>
            <a:off x="0" y="1266825"/>
            <a:ext cx="8377238" cy="0"/>
          </a:xfrm>
          <a:prstGeom prst="line">
            <a:avLst/>
          </a:prstGeom>
          <a:noFill/>
          <a:ln w="12700">
            <a:solidFill>
              <a:srgbClr val="26235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1668104" name="Rechteck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486780" y="5638844"/>
            <a:ext cx="657225" cy="993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26235F"/>
                </a:solidFill>
                <a:latin typeface="+mj-lt"/>
                <a:ea typeface="+mn-ea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1668105" name="Rechteck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24847" y="495344"/>
            <a:ext cx="252413" cy="638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800">
                <a:solidFill>
                  <a:srgbClr val="FFFFFF"/>
                </a:solidFill>
                <a:latin typeface="Interstate-Bold" pitchFamily="2" charset="0"/>
                <a:ea typeface="+mn-ea"/>
              </a:defRPr>
            </a:lvl1pPr>
          </a:lstStyle>
          <a:p>
            <a:pPr>
              <a:defRPr/>
            </a:pPr>
            <a:fld id="{B0E4990B-0299-438C-83E7-3316932C0E1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234701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  <p:sldLayoutId id="2147483981" r:id="rId10"/>
    <p:sldLayoutId id="2147483982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hteck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22" y="1465263"/>
            <a:ext cx="7534275" cy="514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0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Ebene1</a:t>
            </a:r>
          </a:p>
        </p:txBody>
      </p:sp>
      <p:pic>
        <p:nvPicPr>
          <p:cNvPr id="1027" name="Bild 3" descr="BSW_Powerpoint_Master_01-2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480431" y="768354"/>
            <a:ext cx="5492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hteck 4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44"/>
            <a:ext cx="72771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Zugriffszahlen aktuell</a:t>
            </a:r>
          </a:p>
        </p:txBody>
      </p:sp>
      <p:sp>
        <p:nvSpPr>
          <p:cNvPr id="1029" name="Rechteck 5"/>
          <p:cNvSpPr>
            <a:spLocks noChangeArrowheads="1"/>
          </p:cNvSpPr>
          <p:nvPr userDrawn="1"/>
        </p:nvSpPr>
        <p:spPr bwMode="auto">
          <a:xfrm>
            <a:off x="-295253" y="358299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de-DE" sz="24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1030" name="Rechteck 6"/>
          <p:cNvSpPr>
            <a:spLocks noChangeArrowheads="1"/>
          </p:cNvSpPr>
          <p:nvPr userDrawn="1"/>
        </p:nvSpPr>
        <p:spPr bwMode="auto">
          <a:xfrm>
            <a:off x="8124847" y="1266828"/>
            <a:ext cx="252413" cy="5591175"/>
          </a:xfrm>
          <a:prstGeom prst="rect">
            <a:avLst/>
          </a:prstGeom>
          <a:solidFill>
            <a:srgbClr val="F18E1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1031" name="Rechteck 7"/>
          <p:cNvSpPr>
            <a:spLocks noChangeArrowheads="1"/>
          </p:cNvSpPr>
          <p:nvPr userDrawn="1"/>
        </p:nvSpPr>
        <p:spPr bwMode="auto">
          <a:xfrm>
            <a:off x="8124847" y="44"/>
            <a:ext cx="252413" cy="1266825"/>
          </a:xfrm>
          <a:prstGeom prst="rect">
            <a:avLst/>
          </a:prstGeom>
          <a:solidFill>
            <a:srgbClr val="26235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1032" name="Linie 8"/>
          <p:cNvSpPr>
            <a:spLocks noChangeShapeType="1"/>
          </p:cNvSpPr>
          <p:nvPr userDrawn="1"/>
        </p:nvSpPr>
        <p:spPr bwMode="auto">
          <a:xfrm>
            <a:off x="0" y="1266825"/>
            <a:ext cx="8377238" cy="0"/>
          </a:xfrm>
          <a:prstGeom prst="line">
            <a:avLst/>
          </a:prstGeom>
          <a:noFill/>
          <a:ln w="12700">
            <a:solidFill>
              <a:srgbClr val="26235F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1531913" name="Rechteck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486780" y="5638844"/>
            <a:ext cx="657225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800" smtClean="0">
                <a:solidFill>
                  <a:srgbClr val="26235F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1531914" name="Rechteck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24847" y="495344"/>
            <a:ext cx="252413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800" smtClean="0">
                <a:solidFill>
                  <a:schemeClr val="bg1"/>
                </a:solidFill>
                <a:latin typeface="Interstate-Bold" pitchFamily="2" charset="0"/>
              </a:defRPr>
            </a:lvl1pPr>
          </a:lstStyle>
          <a:p>
            <a:pPr>
              <a:defRPr/>
            </a:pPr>
            <a:fld id="{248D4B3C-EF99-47B5-B663-A5555EE043D0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75409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  <p:sldLayoutId id="2147483996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hteck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22" y="1465263"/>
            <a:ext cx="7534275" cy="514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0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Ebene1</a:t>
            </a:r>
          </a:p>
        </p:txBody>
      </p:sp>
      <p:pic>
        <p:nvPicPr>
          <p:cNvPr id="2051" name="Bild 3" descr="BSW_Powerpoint_Master_01-2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480431" y="768354"/>
            <a:ext cx="5492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hteck 4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44"/>
            <a:ext cx="72771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Zugriffszahlen aktuell</a:t>
            </a:r>
          </a:p>
        </p:txBody>
      </p:sp>
      <p:sp>
        <p:nvSpPr>
          <p:cNvPr id="2053" name="Rechteck 5"/>
          <p:cNvSpPr>
            <a:spLocks noChangeArrowheads="1"/>
          </p:cNvSpPr>
          <p:nvPr userDrawn="1"/>
        </p:nvSpPr>
        <p:spPr bwMode="auto">
          <a:xfrm>
            <a:off x="-295253" y="358299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de-DE" sz="24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2054" name="Rechteck 7"/>
          <p:cNvSpPr>
            <a:spLocks noChangeArrowheads="1"/>
          </p:cNvSpPr>
          <p:nvPr userDrawn="1"/>
        </p:nvSpPr>
        <p:spPr bwMode="auto">
          <a:xfrm>
            <a:off x="8124847" y="44"/>
            <a:ext cx="252413" cy="1266825"/>
          </a:xfrm>
          <a:prstGeom prst="rect">
            <a:avLst/>
          </a:prstGeom>
          <a:solidFill>
            <a:srgbClr val="26235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2055" name="Linie 8"/>
          <p:cNvSpPr>
            <a:spLocks noChangeShapeType="1"/>
          </p:cNvSpPr>
          <p:nvPr userDrawn="1"/>
        </p:nvSpPr>
        <p:spPr bwMode="auto">
          <a:xfrm>
            <a:off x="0" y="1266825"/>
            <a:ext cx="8377238" cy="0"/>
          </a:xfrm>
          <a:prstGeom prst="line">
            <a:avLst/>
          </a:prstGeom>
          <a:noFill/>
          <a:ln w="12700">
            <a:solidFill>
              <a:srgbClr val="26235F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1533961" name="Rechteck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486780" y="5638844"/>
            <a:ext cx="657225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800" smtClean="0">
                <a:solidFill>
                  <a:srgbClr val="26235F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1533962" name="Rechteck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24847" y="495344"/>
            <a:ext cx="252413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800" smtClean="0">
                <a:solidFill>
                  <a:schemeClr val="bg1"/>
                </a:solidFill>
                <a:latin typeface="Interstate-Bold" pitchFamily="2" charset="0"/>
              </a:defRPr>
            </a:lvl1pPr>
          </a:lstStyle>
          <a:p>
            <a:pPr>
              <a:defRPr/>
            </a:pPr>
            <a:fld id="{38C899B7-D3E1-4651-8F2F-434763426CA5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48941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9" r:id="rId1"/>
    <p:sldLayoutId id="2147484000" r:id="rId2"/>
    <p:sldLayoutId id="2147484001" r:id="rId3"/>
    <p:sldLayoutId id="2147484002" r:id="rId4"/>
    <p:sldLayoutId id="2147484003" r:id="rId5"/>
    <p:sldLayoutId id="2147484004" r:id="rId6"/>
    <p:sldLayoutId id="2147484005" r:id="rId7"/>
    <p:sldLayoutId id="2147484006" r:id="rId8"/>
    <p:sldLayoutId id="2147484007" r:id="rId9"/>
    <p:sldLayoutId id="2147484008" r:id="rId10"/>
    <p:sldLayoutId id="2147484009" r:id="rId11"/>
    <p:sldLayoutId id="2147484010" r:id="rId12"/>
    <p:sldLayoutId id="2147484011" r:id="rId13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hteck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22" y="1465263"/>
            <a:ext cx="7534275" cy="514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0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Ebene1</a:t>
            </a:r>
          </a:p>
        </p:txBody>
      </p:sp>
      <p:pic>
        <p:nvPicPr>
          <p:cNvPr id="1027" name="Bild 3" descr="BSW_Powerpoint_Master_01-2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480431" y="768354"/>
            <a:ext cx="5492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hteck 4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44"/>
            <a:ext cx="72771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Zugriffszahlen aktuell</a:t>
            </a:r>
          </a:p>
        </p:txBody>
      </p:sp>
      <p:sp>
        <p:nvSpPr>
          <p:cNvPr id="1029" name="Rechteck 5"/>
          <p:cNvSpPr>
            <a:spLocks noChangeArrowheads="1"/>
          </p:cNvSpPr>
          <p:nvPr userDrawn="1"/>
        </p:nvSpPr>
        <p:spPr bwMode="auto">
          <a:xfrm>
            <a:off x="-295253" y="358299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de-DE" sz="24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1030" name="Rechteck 6"/>
          <p:cNvSpPr>
            <a:spLocks noChangeArrowheads="1"/>
          </p:cNvSpPr>
          <p:nvPr userDrawn="1"/>
        </p:nvSpPr>
        <p:spPr bwMode="auto">
          <a:xfrm>
            <a:off x="8124847" y="1266828"/>
            <a:ext cx="252413" cy="5591175"/>
          </a:xfrm>
          <a:prstGeom prst="rect">
            <a:avLst/>
          </a:prstGeom>
          <a:solidFill>
            <a:srgbClr val="F18E1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1031" name="Rechteck 7"/>
          <p:cNvSpPr>
            <a:spLocks noChangeArrowheads="1"/>
          </p:cNvSpPr>
          <p:nvPr userDrawn="1"/>
        </p:nvSpPr>
        <p:spPr bwMode="auto">
          <a:xfrm>
            <a:off x="8124847" y="44"/>
            <a:ext cx="252413" cy="1266825"/>
          </a:xfrm>
          <a:prstGeom prst="rect">
            <a:avLst/>
          </a:prstGeom>
          <a:solidFill>
            <a:srgbClr val="26235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1032" name="Linie 8"/>
          <p:cNvSpPr>
            <a:spLocks noChangeShapeType="1"/>
          </p:cNvSpPr>
          <p:nvPr userDrawn="1"/>
        </p:nvSpPr>
        <p:spPr bwMode="auto">
          <a:xfrm>
            <a:off x="0" y="1266825"/>
            <a:ext cx="8377238" cy="0"/>
          </a:xfrm>
          <a:prstGeom prst="line">
            <a:avLst/>
          </a:prstGeom>
          <a:noFill/>
          <a:ln w="12700">
            <a:solidFill>
              <a:srgbClr val="26235F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1531913" name="Rechteck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486780" y="5638844"/>
            <a:ext cx="657225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800" smtClean="0">
                <a:solidFill>
                  <a:srgbClr val="26235F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 dirty="0"/>
          </a:p>
        </p:txBody>
      </p:sp>
      <p:sp>
        <p:nvSpPr>
          <p:cNvPr id="1531914" name="Rechteck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24847" y="495344"/>
            <a:ext cx="252413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800" smtClean="0">
                <a:solidFill>
                  <a:schemeClr val="bg1"/>
                </a:solidFill>
                <a:latin typeface="Interstate-Bold" pitchFamily="2" charset="0"/>
              </a:defRPr>
            </a:lvl1pPr>
          </a:lstStyle>
          <a:p>
            <a:pPr>
              <a:defRPr/>
            </a:pPr>
            <a:fld id="{248D4B3C-EF99-47B5-B663-A5555EE043D0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58783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3" r:id="rId1"/>
    <p:sldLayoutId id="2147484014" r:id="rId2"/>
    <p:sldLayoutId id="2147484015" r:id="rId3"/>
    <p:sldLayoutId id="2147484016" r:id="rId4"/>
    <p:sldLayoutId id="2147484017" r:id="rId5"/>
    <p:sldLayoutId id="2147484018" r:id="rId6"/>
    <p:sldLayoutId id="2147484019" r:id="rId7"/>
    <p:sldLayoutId id="2147484020" r:id="rId8"/>
    <p:sldLayoutId id="2147484021" r:id="rId9"/>
    <p:sldLayoutId id="2147484022" r:id="rId10"/>
    <p:sldLayoutId id="2147484023" r:id="rId11"/>
    <p:sldLayoutId id="2147484024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/>
          <p:nvPr/>
        </p:nvSpPr>
        <p:spPr bwMode="auto">
          <a:xfrm>
            <a:off x="0" y="1371600"/>
            <a:ext cx="9144000" cy="287338"/>
          </a:xfrm>
          <a:prstGeom prst="rect">
            <a:avLst/>
          </a:prstGeom>
          <a:solidFill>
            <a:srgbClr val="0089C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hangingPunct="1">
              <a:defRPr/>
            </a:pPr>
            <a:endParaRPr lang="en-US" sz="1800">
              <a:solidFill>
                <a:srgbClr val="FFFFFF"/>
              </a:solidFill>
              <a:ea typeface="ＭＳ Ｐゴシック" pitchFamily="-110" charset="-128"/>
              <a:cs typeface="ＭＳ Ｐゴシック" pitchFamily="-110" charset="-128"/>
            </a:endParaRPr>
          </a:p>
        </p:txBody>
      </p:sp>
      <p:pic>
        <p:nvPicPr>
          <p:cNvPr id="1027" name="Picture 7" descr="PVLEGAL-blanc_vague.ai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091718" y="736600"/>
            <a:ext cx="7913077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9" descr="PV LEGAL-logo_noTag_forMSOffice.pn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174546" y="277858"/>
            <a:ext cx="1393581" cy="101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3" y="188913"/>
            <a:ext cx="66352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TITLE STYLE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44683"/>
            <a:ext cx="8229600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First Level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  <p:sp>
        <p:nvSpPr>
          <p:cNvPr id="15258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21219" y="1436688"/>
            <a:ext cx="444011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 eaLnBrk="1" hangingPunct="1">
              <a:defRPr/>
            </a:pPr>
            <a:fld id="{FD4C63D8-A92F-2343-841B-FE7A700C19CB}" type="slidenum">
              <a:rPr lang="fr-FR">
                <a:solidFill>
                  <a:srgbClr val="FFFFFF"/>
                </a:solidFill>
                <a:latin typeface="Arial" charset="0"/>
              </a:rPr>
              <a:pPr eaLnBrk="1" hangingPunct="1">
                <a:defRPr/>
              </a:pPr>
              <a:t>‹Nr.›</a:t>
            </a:fld>
            <a:endParaRPr lang="fr-FR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88137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8" r:id="rId1"/>
    <p:sldLayoutId id="2147484039" r:id="rId2"/>
    <p:sldLayoutId id="2147484040" r:id="rId3"/>
    <p:sldLayoutId id="2147484041" r:id="rId4"/>
    <p:sldLayoutId id="2147484042" r:id="rId5"/>
    <p:sldLayoutId id="2147484043" r:id="rId6"/>
    <p:sldLayoutId id="2147484044" r:id="rId7"/>
    <p:sldLayoutId id="2147484045" r:id="rId8"/>
    <p:sldLayoutId id="2147484046" r:id="rId9"/>
    <p:sldLayoutId id="2147484047" r:id="rId10"/>
    <p:sldLayoutId id="2147484048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EF4123"/>
          </a:solidFill>
          <a:latin typeface="+mj-lt"/>
          <a:ea typeface="Arial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EF4123"/>
          </a:solidFill>
          <a:latin typeface="Arial" pitchFamily="34" charset="0"/>
          <a:ea typeface="Arial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EF4123"/>
          </a:solidFill>
          <a:latin typeface="Arial" pitchFamily="34" charset="0"/>
          <a:ea typeface="Arial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EF4123"/>
          </a:solidFill>
          <a:latin typeface="Arial" pitchFamily="34" charset="0"/>
          <a:ea typeface="Arial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EF4123"/>
          </a:solidFill>
          <a:latin typeface="Arial" pitchFamily="34" charset="0"/>
          <a:ea typeface="Arial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EF4123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EF4123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EF4123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EF4123"/>
          </a:solidFill>
          <a:latin typeface="Arial" pitchFamily="34" charset="0"/>
          <a:cs typeface="Arial" pitchFamily="34" charset="0"/>
        </a:defRPr>
      </a:lvl9pPr>
    </p:titleStyle>
    <p:bodyStyle>
      <a:lvl1pPr marL="457200" indent="-45720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Arial" charset="0"/>
          <a:cs typeface="+mn-cs"/>
        </a:defRPr>
      </a:lvl1pPr>
      <a:lvl2pPr marL="990600" indent="-533400" algn="l" rtl="0" eaLnBrk="0" fontAlgn="base" hangingPunct="0">
        <a:lnSpc>
          <a:spcPct val="110000"/>
        </a:lnSpc>
        <a:spcBef>
          <a:spcPct val="25000"/>
        </a:spcBef>
        <a:spcAft>
          <a:spcPct val="0"/>
        </a:spcAft>
        <a:buClr>
          <a:srgbClr val="EF4123"/>
        </a:buClr>
        <a:buSzPct val="70000"/>
        <a:buBlip>
          <a:blip r:embed="rId15"/>
        </a:buBlip>
        <a:defRPr>
          <a:solidFill>
            <a:schemeClr val="tx1"/>
          </a:solidFill>
          <a:latin typeface="+mn-lt"/>
          <a:ea typeface="Arial" charset="0"/>
          <a:cs typeface="+mn-cs"/>
        </a:defRPr>
      </a:lvl2pPr>
      <a:lvl3pPr marL="1371600" indent="-457200" algn="l" rtl="0" eaLnBrk="0" fontAlgn="base" hangingPunct="0">
        <a:lnSpc>
          <a:spcPct val="110000"/>
        </a:lnSpc>
        <a:spcBef>
          <a:spcPct val="25000"/>
        </a:spcBef>
        <a:spcAft>
          <a:spcPct val="0"/>
        </a:spcAft>
        <a:buClr>
          <a:srgbClr val="EF4123"/>
        </a:buClr>
        <a:buSzPct val="70000"/>
        <a:buBlip>
          <a:blip r:embed="rId15"/>
        </a:buBlip>
        <a:defRPr sz="1600">
          <a:solidFill>
            <a:schemeClr val="tx1"/>
          </a:solidFill>
          <a:latin typeface="+mn-lt"/>
          <a:ea typeface="Arial" charset="0"/>
          <a:cs typeface="+mn-cs"/>
        </a:defRPr>
      </a:lvl3pPr>
      <a:lvl4pPr marL="1752600" indent="-381000" algn="l" rtl="0" eaLnBrk="0" fontAlgn="base" hangingPunct="0">
        <a:lnSpc>
          <a:spcPct val="110000"/>
        </a:lnSpc>
        <a:spcBef>
          <a:spcPct val="25000"/>
        </a:spcBef>
        <a:spcAft>
          <a:spcPct val="0"/>
        </a:spcAft>
        <a:buClr>
          <a:srgbClr val="EF4123"/>
        </a:buClr>
        <a:buSzPct val="70000"/>
        <a:buBlip>
          <a:blip r:embed="rId15"/>
        </a:buBlip>
        <a:defRPr sz="1400">
          <a:solidFill>
            <a:schemeClr val="tx1"/>
          </a:solidFill>
          <a:latin typeface="+mn-lt"/>
          <a:ea typeface="Arial" charset="0"/>
          <a:cs typeface="+mn-cs"/>
        </a:defRPr>
      </a:lvl4pPr>
      <a:lvl5pPr marL="2209800" indent="-381000" algn="l" rtl="0" eaLnBrk="0" fontAlgn="base" hangingPunct="0">
        <a:lnSpc>
          <a:spcPct val="110000"/>
        </a:lnSpc>
        <a:spcBef>
          <a:spcPct val="25000"/>
        </a:spcBef>
        <a:spcAft>
          <a:spcPct val="0"/>
        </a:spcAft>
        <a:buClr>
          <a:srgbClr val="EF4123"/>
        </a:buClr>
        <a:buSzPct val="70000"/>
        <a:buBlip>
          <a:blip r:embed="rId15"/>
        </a:buBlip>
        <a:defRPr sz="1200">
          <a:solidFill>
            <a:schemeClr val="tx1"/>
          </a:solidFill>
          <a:latin typeface="+mn-lt"/>
          <a:ea typeface="Arial" charset="0"/>
          <a:cs typeface="+mn-cs"/>
        </a:defRPr>
      </a:lvl5pPr>
      <a:lvl6pPr marL="2667000" indent="-381000" algn="l" rtl="0" fontAlgn="base">
        <a:lnSpc>
          <a:spcPct val="110000"/>
        </a:lnSpc>
        <a:spcBef>
          <a:spcPct val="25000"/>
        </a:spcBef>
        <a:spcAft>
          <a:spcPct val="0"/>
        </a:spcAft>
        <a:buClr>
          <a:srgbClr val="EF4123"/>
        </a:buClr>
        <a:buSzPct val="70000"/>
        <a:buBlip>
          <a:blip r:embed="rId15"/>
        </a:buBlip>
        <a:defRPr sz="1200">
          <a:solidFill>
            <a:schemeClr val="tx1"/>
          </a:solidFill>
          <a:latin typeface="+mn-lt"/>
          <a:cs typeface="+mn-cs"/>
        </a:defRPr>
      </a:lvl6pPr>
      <a:lvl7pPr marL="3124200" indent="-381000" algn="l" rtl="0" fontAlgn="base">
        <a:lnSpc>
          <a:spcPct val="110000"/>
        </a:lnSpc>
        <a:spcBef>
          <a:spcPct val="25000"/>
        </a:spcBef>
        <a:spcAft>
          <a:spcPct val="0"/>
        </a:spcAft>
        <a:buClr>
          <a:srgbClr val="EF4123"/>
        </a:buClr>
        <a:buSzPct val="70000"/>
        <a:buBlip>
          <a:blip r:embed="rId15"/>
        </a:buBlip>
        <a:defRPr sz="1200">
          <a:solidFill>
            <a:schemeClr val="tx1"/>
          </a:solidFill>
          <a:latin typeface="+mn-lt"/>
          <a:cs typeface="+mn-cs"/>
        </a:defRPr>
      </a:lvl7pPr>
      <a:lvl8pPr marL="3581400" indent="-381000" algn="l" rtl="0" fontAlgn="base">
        <a:lnSpc>
          <a:spcPct val="110000"/>
        </a:lnSpc>
        <a:spcBef>
          <a:spcPct val="25000"/>
        </a:spcBef>
        <a:spcAft>
          <a:spcPct val="0"/>
        </a:spcAft>
        <a:buClr>
          <a:srgbClr val="EF4123"/>
        </a:buClr>
        <a:buSzPct val="70000"/>
        <a:buBlip>
          <a:blip r:embed="rId15"/>
        </a:buBlip>
        <a:defRPr sz="1200">
          <a:solidFill>
            <a:schemeClr val="tx1"/>
          </a:solidFill>
          <a:latin typeface="+mn-lt"/>
          <a:cs typeface="+mn-cs"/>
        </a:defRPr>
      </a:lvl8pPr>
      <a:lvl9pPr marL="4038600" indent="-381000" algn="l" rtl="0" fontAlgn="base">
        <a:lnSpc>
          <a:spcPct val="110000"/>
        </a:lnSpc>
        <a:spcBef>
          <a:spcPct val="25000"/>
        </a:spcBef>
        <a:spcAft>
          <a:spcPct val="0"/>
        </a:spcAft>
        <a:buClr>
          <a:srgbClr val="EF4123"/>
        </a:buClr>
        <a:buSzPct val="70000"/>
        <a:buBlip>
          <a:blip r:embed="rId15"/>
        </a:buBlip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/>
          <p:nvPr/>
        </p:nvSpPr>
        <p:spPr bwMode="auto">
          <a:xfrm>
            <a:off x="0" y="1371600"/>
            <a:ext cx="9144000" cy="287338"/>
          </a:xfrm>
          <a:prstGeom prst="rect">
            <a:avLst/>
          </a:prstGeom>
          <a:solidFill>
            <a:srgbClr val="0089C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hangingPunct="1">
              <a:defRPr/>
            </a:pPr>
            <a:endParaRPr lang="en-US" sz="1800">
              <a:solidFill>
                <a:srgbClr val="FFFFFF"/>
              </a:solidFill>
              <a:ea typeface="ＭＳ Ｐゴシック" pitchFamily="-110" charset="-128"/>
              <a:cs typeface="ＭＳ Ｐゴシック" pitchFamily="-110" charset="-128"/>
            </a:endParaRPr>
          </a:p>
        </p:txBody>
      </p:sp>
      <p:pic>
        <p:nvPicPr>
          <p:cNvPr id="1027" name="Picture 7" descr="PVLEGAL-blanc_vague.ai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092200" y="736600"/>
            <a:ext cx="79121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9" descr="PV LEGAL-logo_noTag_forMSOffice.pn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173930" y="277847"/>
            <a:ext cx="1393825" cy="101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88913"/>
            <a:ext cx="6635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TITLE STYLE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44683"/>
            <a:ext cx="8229600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First Level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</a:p>
        </p:txBody>
      </p:sp>
      <p:sp>
        <p:nvSpPr>
          <p:cNvPr id="15258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21700" y="1436688"/>
            <a:ext cx="442913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  <a:cs typeface="+mn-cs"/>
              </a:defRPr>
            </a:lvl1pPr>
          </a:lstStyle>
          <a:p>
            <a:pPr eaLnBrk="1" hangingPunct="1">
              <a:defRPr/>
            </a:pPr>
            <a:fld id="{BB7D285C-DF1F-4C22-9729-C44001FF8C7E}" type="slidenum">
              <a:rPr lang="fr-FR">
                <a:solidFill>
                  <a:srgbClr val="FFFFFF"/>
                </a:solidFill>
                <a:latin typeface="Arial" pitchFamily="34" charset="0"/>
              </a:rPr>
              <a:pPr eaLnBrk="1" hangingPunct="1">
                <a:defRPr/>
              </a:pPr>
              <a:t>‹Nr.›</a:t>
            </a:fld>
            <a:endParaRPr lang="fr-FR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04183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4" r:id="rId1"/>
    <p:sldLayoutId id="2147484075" r:id="rId2"/>
    <p:sldLayoutId id="2147484076" r:id="rId3"/>
    <p:sldLayoutId id="2147484077" r:id="rId4"/>
    <p:sldLayoutId id="2147484078" r:id="rId5"/>
    <p:sldLayoutId id="2147484079" r:id="rId6"/>
    <p:sldLayoutId id="2147484080" r:id="rId7"/>
    <p:sldLayoutId id="2147484081" r:id="rId8"/>
    <p:sldLayoutId id="2147484082" r:id="rId9"/>
    <p:sldLayoutId id="2147484083" r:id="rId10"/>
    <p:sldLayoutId id="2147484084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EF412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EF4123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EF4123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EF4123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EF4123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EF4123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EF4123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EF4123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EF4123"/>
          </a:solidFill>
          <a:latin typeface="Arial" pitchFamily="34" charset="0"/>
          <a:cs typeface="Arial" pitchFamily="34" charset="0"/>
        </a:defRPr>
      </a:lvl9pPr>
    </p:titleStyle>
    <p:bodyStyle>
      <a:lvl1pPr marL="457200" indent="-45720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533400" algn="l" rtl="0" eaLnBrk="0" fontAlgn="base" hangingPunct="0">
        <a:lnSpc>
          <a:spcPct val="110000"/>
        </a:lnSpc>
        <a:spcBef>
          <a:spcPct val="25000"/>
        </a:spcBef>
        <a:spcAft>
          <a:spcPct val="0"/>
        </a:spcAft>
        <a:buClr>
          <a:srgbClr val="EF4123"/>
        </a:buClr>
        <a:buSzPct val="70000"/>
        <a:buBlip>
          <a:blip r:embed="rId15"/>
        </a:buBlip>
        <a:defRPr>
          <a:solidFill>
            <a:schemeClr val="tx1"/>
          </a:solidFill>
          <a:latin typeface="+mn-lt"/>
          <a:cs typeface="+mn-cs"/>
        </a:defRPr>
      </a:lvl2pPr>
      <a:lvl3pPr marL="1371600" indent="-457200" algn="l" rtl="0" eaLnBrk="0" fontAlgn="base" hangingPunct="0">
        <a:lnSpc>
          <a:spcPct val="110000"/>
        </a:lnSpc>
        <a:spcBef>
          <a:spcPct val="25000"/>
        </a:spcBef>
        <a:spcAft>
          <a:spcPct val="0"/>
        </a:spcAft>
        <a:buClr>
          <a:srgbClr val="EF4123"/>
        </a:buClr>
        <a:buSzPct val="70000"/>
        <a:buBlip>
          <a:blip r:embed="rId15"/>
        </a:buBlip>
        <a:defRPr sz="1600">
          <a:solidFill>
            <a:schemeClr val="tx1"/>
          </a:solidFill>
          <a:latin typeface="+mn-lt"/>
          <a:cs typeface="+mn-cs"/>
        </a:defRPr>
      </a:lvl3pPr>
      <a:lvl4pPr marL="1752600" indent="-381000" algn="l" rtl="0" eaLnBrk="0" fontAlgn="base" hangingPunct="0">
        <a:lnSpc>
          <a:spcPct val="110000"/>
        </a:lnSpc>
        <a:spcBef>
          <a:spcPct val="25000"/>
        </a:spcBef>
        <a:spcAft>
          <a:spcPct val="0"/>
        </a:spcAft>
        <a:buClr>
          <a:srgbClr val="EF4123"/>
        </a:buClr>
        <a:buSzPct val="70000"/>
        <a:buBlip>
          <a:blip r:embed="rId15"/>
        </a:buBlip>
        <a:defRPr sz="1400">
          <a:solidFill>
            <a:schemeClr val="tx1"/>
          </a:solidFill>
          <a:latin typeface="+mn-lt"/>
          <a:cs typeface="+mn-cs"/>
        </a:defRPr>
      </a:lvl4pPr>
      <a:lvl5pPr marL="2209800" indent="-381000" algn="l" rtl="0" eaLnBrk="0" fontAlgn="base" hangingPunct="0">
        <a:lnSpc>
          <a:spcPct val="110000"/>
        </a:lnSpc>
        <a:spcBef>
          <a:spcPct val="25000"/>
        </a:spcBef>
        <a:spcAft>
          <a:spcPct val="0"/>
        </a:spcAft>
        <a:buClr>
          <a:srgbClr val="EF4123"/>
        </a:buClr>
        <a:buSzPct val="70000"/>
        <a:buBlip>
          <a:blip r:embed="rId15"/>
        </a:buBlip>
        <a:defRPr sz="1200">
          <a:solidFill>
            <a:schemeClr val="tx1"/>
          </a:solidFill>
          <a:latin typeface="+mn-lt"/>
          <a:cs typeface="+mn-cs"/>
        </a:defRPr>
      </a:lvl5pPr>
      <a:lvl6pPr marL="2667000" indent="-381000" algn="l" rtl="0" fontAlgn="base">
        <a:lnSpc>
          <a:spcPct val="110000"/>
        </a:lnSpc>
        <a:spcBef>
          <a:spcPct val="25000"/>
        </a:spcBef>
        <a:spcAft>
          <a:spcPct val="0"/>
        </a:spcAft>
        <a:buClr>
          <a:srgbClr val="EF4123"/>
        </a:buClr>
        <a:buSzPct val="70000"/>
        <a:buBlip>
          <a:blip r:embed="rId15"/>
        </a:buBlip>
        <a:defRPr sz="1200">
          <a:solidFill>
            <a:schemeClr val="tx1"/>
          </a:solidFill>
          <a:latin typeface="+mn-lt"/>
          <a:cs typeface="+mn-cs"/>
        </a:defRPr>
      </a:lvl6pPr>
      <a:lvl7pPr marL="3124200" indent="-381000" algn="l" rtl="0" fontAlgn="base">
        <a:lnSpc>
          <a:spcPct val="110000"/>
        </a:lnSpc>
        <a:spcBef>
          <a:spcPct val="25000"/>
        </a:spcBef>
        <a:spcAft>
          <a:spcPct val="0"/>
        </a:spcAft>
        <a:buClr>
          <a:srgbClr val="EF4123"/>
        </a:buClr>
        <a:buSzPct val="70000"/>
        <a:buBlip>
          <a:blip r:embed="rId15"/>
        </a:buBlip>
        <a:defRPr sz="1200">
          <a:solidFill>
            <a:schemeClr val="tx1"/>
          </a:solidFill>
          <a:latin typeface="+mn-lt"/>
          <a:cs typeface="+mn-cs"/>
        </a:defRPr>
      </a:lvl7pPr>
      <a:lvl8pPr marL="3581400" indent="-381000" algn="l" rtl="0" fontAlgn="base">
        <a:lnSpc>
          <a:spcPct val="110000"/>
        </a:lnSpc>
        <a:spcBef>
          <a:spcPct val="25000"/>
        </a:spcBef>
        <a:spcAft>
          <a:spcPct val="0"/>
        </a:spcAft>
        <a:buClr>
          <a:srgbClr val="EF4123"/>
        </a:buClr>
        <a:buSzPct val="70000"/>
        <a:buBlip>
          <a:blip r:embed="rId15"/>
        </a:buBlip>
        <a:defRPr sz="1200">
          <a:solidFill>
            <a:schemeClr val="tx1"/>
          </a:solidFill>
          <a:latin typeface="+mn-lt"/>
          <a:cs typeface="+mn-cs"/>
        </a:defRPr>
      </a:lvl8pPr>
      <a:lvl9pPr marL="4038600" indent="-381000" algn="l" rtl="0" fontAlgn="base">
        <a:lnSpc>
          <a:spcPct val="110000"/>
        </a:lnSpc>
        <a:spcBef>
          <a:spcPct val="25000"/>
        </a:spcBef>
        <a:spcAft>
          <a:spcPct val="0"/>
        </a:spcAft>
        <a:buClr>
          <a:srgbClr val="EF4123"/>
        </a:buClr>
        <a:buSzPct val="70000"/>
        <a:buBlip>
          <a:blip r:embed="rId15"/>
        </a:buBlip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hteck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0" y="1465263"/>
            <a:ext cx="7534275" cy="514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Klicken Sie, um die Formate des Vorlagentextes zu bearbeiten</a:t>
            </a:r>
          </a:p>
          <a:p>
            <a:pPr lvl="0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Ebene1</a:t>
            </a:r>
          </a:p>
        </p:txBody>
      </p:sp>
      <p:pic>
        <p:nvPicPr>
          <p:cNvPr id="3075" name="Bild 3" descr="BSW_Powerpoint_Master_01-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480425" y="768350"/>
            <a:ext cx="5492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hteck 4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0"/>
            <a:ext cx="72771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Zugriffszahlen aktuell</a:t>
            </a:r>
          </a:p>
        </p:txBody>
      </p:sp>
      <p:sp>
        <p:nvSpPr>
          <p:cNvPr id="1030" name="Rechteck 6"/>
          <p:cNvSpPr>
            <a:spLocks noChangeArrowheads="1"/>
          </p:cNvSpPr>
          <p:nvPr/>
        </p:nvSpPr>
        <p:spPr bwMode="auto">
          <a:xfrm>
            <a:off x="8124825" y="1266825"/>
            <a:ext cx="252413" cy="5591175"/>
          </a:xfrm>
          <a:prstGeom prst="rect">
            <a:avLst/>
          </a:prstGeom>
          <a:solidFill>
            <a:srgbClr val="F18E1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Interstate-Regular"/>
            </a:endParaRPr>
          </a:p>
        </p:txBody>
      </p:sp>
      <p:sp>
        <p:nvSpPr>
          <p:cNvPr id="1031" name="Rechteck 7"/>
          <p:cNvSpPr>
            <a:spLocks noChangeArrowheads="1"/>
          </p:cNvSpPr>
          <p:nvPr/>
        </p:nvSpPr>
        <p:spPr bwMode="auto">
          <a:xfrm>
            <a:off x="8124825" y="0"/>
            <a:ext cx="252413" cy="1266825"/>
          </a:xfrm>
          <a:prstGeom prst="rect">
            <a:avLst/>
          </a:prstGeom>
          <a:solidFill>
            <a:srgbClr val="26235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Interstate-Regular"/>
            </a:endParaRPr>
          </a:p>
        </p:txBody>
      </p:sp>
      <p:sp>
        <p:nvSpPr>
          <p:cNvPr id="1032" name="Linie 8"/>
          <p:cNvSpPr>
            <a:spLocks noChangeShapeType="1"/>
          </p:cNvSpPr>
          <p:nvPr/>
        </p:nvSpPr>
        <p:spPr bwMode="auto">
          <a:xfrm>
            <a:off x="0" y="1266825"/>
            <a:ext cx="8377238" cy="0"/>
          </a:xfrm>
          <a:prstGeom prst="line">
            <a:avLst/>
          </a:prstGeom>
          <a:noFill/>
          <a:ln w="12700">
            <a:solidFill>
              <a:srgbClr val="26235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Interstate-Regular"/>
            </a:endParaRPr>
          </a:p>
        </p:txBody>
      </p:sp>
      <p:sp>
        <p:nvSpPr>
          <p:cNvPr id="1531913" name="Rechteck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486775" y="5638800"/>
            <a:ext cx="657225" cy="993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26235F"/>
                </a:solidFill>
                <a:latin typeface="Interstate-Light" pitchFamily="2" charset="0"/>
              </a:defRPr>
            </a:lvl1pPr>
          </a:lstStyle>
          <a:p>
            <a:pPr>
              <a:defRPr/>
            </a:pPr>
            <a:r>
              <a:rPr lang="en-US" smtClean="0"/>
              <a:t>© BSW-Solar     24/01/2013</a:t>
            </a:r>
            <a:endParaRPr lang="en-US" dirty="0"/>
          </a:p>
        </p:txBody>
      </p:sp>
      <p:sp>
        <p:nvSpPr>
          <p:cNvPr id="1531914" name="Rechteck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24825" y="495300"/>
            <a:ext cx="252413" cy="638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800">
                <a:solidFill>
                  <a:srgbClr val="FFFFFF"/>
                </a:solidFill>
                <a:latin typeface="Interstate-Bold" pitchFamily="2" charset="0"/>
              </a:defRPr>
            </a:lvl1pPr>
          </a:lstStyle>
          <a:p>
            <a:pPr>
              <a:defRPr/>
            </a:pPr>
            <a:fld id="{814989F7-2D32-4A51-A0D0-639916D4693E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0" r:id="rId1"/>
    <p:sldLayoutId id="2147484111" r:id="rId2"/>
    <p:sldLayoutId id="2147484112" r:id="rId3"/>
    <p:sldLayoutId id="2147484113" r:id="rId4"/>
    <p:sldLayoutId id="2147484114" r:id="rId5"/>
    <p:sldLayoutId id="2147484115" r:id="rId6"/>
    <p:sldLayoutId id="2147484116" r:id="rId7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2pPr>
      <a:lvl3pPr marL="1143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+mn-lt"/>
        </a:defRPr>
      </a:lvl3pPr>
      <a:lvl4pPr marL="16002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4pPr>
      <a:lvl5pPr marL="20574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hteck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22" y="1465263"/>
            <a:ext cx="7534275" cy="514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0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Ebene1</a:t>
            </a:r>
          </a:p>
        </p:txBody>
      </p:sp>
      <p:pic>
        <p:nvPicPr>
          <p:cNvPr id="4099" name="Bild 3" descr="BSW_Powerpoint_Master_01-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480431" y="768354"/>
            <a:ext cx="5492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hteck 4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44"/>
            <a:ext cx="72771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Zugriffszahlen aktuell</a:t>
            </a:r>
          </a:p>
        </p:txBody>
      </p:sp>
      <p:sp>
        <p:nvSpPr>
          <p:cNvPr id="4101" name="Rechteck 5"/>
          <p:cNvSpPr>
            <a:spLocks noChangeArrowheads="1"/>
          </p:cNvSpPr>
          <p:nvPr/>
        </p:nvSpPr>
        <p:spPr bwMode="auto">
          <a:xfrm>
            <a:off x="-295253" y="358299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endParaRPr lang="de-DE" sz="24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4102" name="Rechteck 6"/>
          <p:cNvSpPr>
            <a:spLocks noChangeArrowheads="1"/>
          </p:cNvSpPr>
          <p:nvPr/>
        </p:nvSpPr>
        <p:spPr bwMode="auto">
          <a:xfrm>
            <a:off x="8124847" y="44"/>
            <a:ext cx="252413" cy="1266825"/>
          </a:xfrm>
          <a:prstGeom prst="rect">
            <a:avLst/>
          </a:prstGeom>
          <a:solidFill>
            <a:srgbClr val="26235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4103" name="Linie 7"/>
          <p:cNvSpPr>
            <a:spLocks noChangeShapeType="1"/>
          </p:cNvSpPr>
          <p:nvPr/>
        </p:nvSpPr>
        <p:spPr bwMode="auto">
          <a:xfrm>
            <a:off x="0" y="1266825"/>
            <a:ext cx="8377238" cy="0"/>
          </a:xfrm>
          <a:prstGeom prst="line">
            <a:avLst/>
          </a:prstGeom>
          <a:noFill/>
          <a:ln w="12700">
            <a:solidFill>
              <a:srgbClr val="26235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668104" name="Rechteck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486780" y="5638844"/>
            <a:ext cx="657225" cy="993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26235F"/>
                </a:solidFill>
                <a:latin typeface="Interstate-Light" pitchFamily="2" charset="0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1668105" name="Rechteck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24847" y="495344"/>
            <a:ext cx="252413" cy="638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800">
                <a:solidFill>
                  <a:srgbClr val="FFFFFF"/>
                </a:solidFill>
                <a:latin typeface="Interstate-Bold" pitchFamily="2" charset="0"/>
              </a:defRPr>
            </a:lvl1pPr>
          </a:lstStyle>
          <a:p>
            <a:pPr>
              <a:defRPr/>
            </a:pPr>
            <a:fld id="{A1BA95AB-FDBB-436B-9539-E28351F68CB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2pPr>
      <a:lvl3pPr marL="1143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+mn-lt"/>
        </a:defRPr>
      </a:lvl3pPr>
      <a:lvl4pPr marL="16002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4pPr>
      <a:lvl5pPr marL="20574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hteck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22" y="1465263"/>
            <a:ext cx="7534275" cy="514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0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Ebene1</a:t>
            </a:r>
          </a:p>
        </p:txBody>
      </p:sp>
      <p:pic>
        <p:nvPicPr>
          <p:cNvPr id="4099" name="Bild 3" descr="BSW_Powerpoint_Master_01-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80431" y="768354"/>
            <a:ext cx="5492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hteck 4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44"/>
            <a:ext cx="72771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Zugriffszahlen aktuell</a:t>
            </a:r>
          </a:p>
        </p:txBody>
      </p:sp>
      <p:sp>
        <p:nvSpPr>
          <p:cNvPr id="4101" name="Rechteck 5"/>
          <p:cNvSpPr>
            <a:spLocks noChangeArrowheads="1"/>
          </p:cNvSpPr>
          <p:nvPr/>
        </p:nvSpPr>
        <p:spPr bwMode="auto">
          <a:xfrm>
            <a:off x="-295253" y="358299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endParaRPr lang="de-DE" sz="24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4102" name="Rechteck 6"/>
          <p:cNvSpPr>
            <a:spLocks noChangeArrowheads="1"/>
          </p:cNvSpPr>
          <p:nvPr/>
        </p:nvSpPr>
        <p:spPr bwMode="auto">
          <a:xfrm>
            <a:off x="8124847" y="44"/>
            <a:ext cx="252413" cy="1266825"/>
          </a:xfrm>
          <a:prstGeom prst="rect">
            <a:avLst/>
          </a:prstGeom>
          <a:solidFill>
            <a:srgbClr val="26235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4103" name="Linie 7"/>
          <p:cNvSpPr>
            <a:spLocks noChangeShapeType="1"/>
          </p:cNvSpPr>
          <p:nvPr/>
        </p:nvSpPr>
        <p:spPr bwMode="auto">
          <a:xfrm>
            <a:off x="0" y="1266825"/>
            <a:ext cx="8377238" cy="0"/>
          </a:xfrm>
          <a:prstGeom prst="line">
            <a:avLst/>
          </a:prstGeom>
          <a:noFill/>
          <a:ln w="12700">
            <a:solidFill>
              <a:srgbClr val="26235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668104" name="Rechteck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486780" y="5638844"/>
            <a:ext cx="657225" cy="993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26235F"/>
                </a:solidFill>
                <a:latin typeface="Interstate-Light" pitchFamily="2" charset="0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 dirty="0"/>
          </a:p>
        </p:txBody>
      </p:sp>
      <p:sp>
        <p:nvSpPr>
          <p:cNvPr id="1668105" name="Rechteck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24847" y="495344"/>
            <a:ext cx="252413" cy="638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800">
                <a:solidFill>
                  <a:srgbClr val="FFFFFF"/>
                </a:solidFill>
                <a:latin typeface="Interstate-Bold" pitchFamily="2" charset="0"/>
              </a:defRPr>
            </a:lvl1pPr>
          </a:lstStyle>
          <a:p>
            <a:pPr>
              <a:defRPr/>
            </a:pPr>
            <a:fld id="{A1BA95AB-FDBB-436B-9539-E28351F68CB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2pPr>
      <a:lvl3pPr marL="1143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+mn-lt"/>
        </a:defRPr>
      </a:lvl3pPr>
      <a:lvl4pPr marL="16002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4pPr>
      <a:lvl5pPr marL="20574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hteck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22" y="1465263"/>
            <a:ext cx="7534275" cy="514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0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Ebene1</a:t>
            </a:r>
          </a:p>
        </p:txBody>
      </p:sp>
      <p:pic>
        <p:nvPicPr>
          <p:cNvPr id="1027" name="Bild 3" descr="BSW_Powerpoint_Master_01-2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480431" y="768354"/>
            <a:ext cx="5492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hteck 4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44"/>
            <a:ext cx="72771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Zugriffszahlen aktuell</a:t>
            </a:r>
          </a:p>
        </p:txBody>
      </p:sp>
      <p:sp>
        <p:nvSpPr>
          <p:cNvPr id="1029" name="Rechteck 5"/>
          <p:cNvSpPr>
            <a:spLocks noChangeArrowheads="1"/>
          </p:cNvSpPr>
          <p:nvPr userDrawn="1"/>
        </p:nvSpPr>
        <p:spPr bwMode="auto">
          <a:xfrm>
            <a:off x="-295253" y="358299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de-DE" sz="24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1030" name="Rechteck 6"/>
          <p:cNvSpPr>
            <a:spLocks noChangeArrowheads="1"/>
          </p:cNvSpPr>
          <p:nvPr userDrawn="1"/>
        </p:nvSpPr>
        <p:spPr bwMode="auto">
          <a:xfrm>
            <a:off x="8124847" y="1266828"/>
            <a:ext cx="252413" cy="5591175"/>
          </a:xfrm>
          <a:prstGeom prst="rect">
            <a:avLst/>
          </a:prstGeom>
          <a:solidFill>
            <a:srgbClr val="F18E1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1031" name="Rechteck 7"/>
          <p:cNvSpPr>
            <a:spLocks noChangeArrowheads="1"/>
          </p:cNvSpPr>
          <p:nvPr userDrawn="1"/>
        </p:nvSpPr>
        <p:spPr bwMode="auto">
          <a:xfrm>
            <a:off x="8124847" y="44"/>
            <a:ext cx="252413" cy="1266825"/>
          </a:xfrm>
          <a:prstGeom prst="rect">
            <a:avLst/>
          </a:prstGeom>
          <a:solidFill>
            <a:srgbClr val="26235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1032" name="Linie 8"/>
          <p:cNvSpPr>
            <a:spLocks noChangeShapeType="1"/>
          </p:cNvSpPr>
          <p:nvPr userDrawn="1"/>
        </p:nvSpPr>
        <p:spPr bwMode="auto">
          <a:xfrm>
            <a:off x="0" y="1266825"/>
            <a:ext cx="8377238" cy="0"/>
          </a:xfrm>
          <a:prstGeom prst="line">
            <a:avLst/>
          </a:prstGeom>
          <a:noFill/>
          <a:ln w="12700">
            <a:solidFill>
              <a:srgbClr val="26235F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1531913" name="Rechteck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486780" y="5638844"/>
            <a:ext cx="657225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800" smtClean="0">
                <a:solidFill>
                  <a:srgbClr val="26235F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 dirty="0"/>
          </a:p>
        </p:txBody>
      </p:sp>
      <p:sp>
        <p:nvSpPr>
          <p:cNvPr id="1531914" name="Rechteck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24847" y="495344"/>
            <a:ext cx="252413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800" smtClean="0">
                <a:solidFill>
                  <a:schemeClr val="bg1"/>
                </a:solidFill>
                <a:latin typeface="Interstate-Bold" pitchFamily="2" charset="0"/>
              </a:defRPr>
            </a:lvl1pPr>
          </a:lstStyle>
          <a:p>
            <a:pPr>
              <a:defRPr/>
            </a:pPr>
            <a:fld id="{248D4B3C-EF99-47B5-B663-A5555EE043D0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  <p:sldLayoutId id="2147483822" r:id="rId12"/>
    <p:sldLayoutId id="2147483823" r:id="rId13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hteck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22" y="1465263"/>
            <a:ext cx="7534275" cy="514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0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Ebene1</a:t>
            </a:r>
          </a:p>
        </p:txBody>
      </p:sp>
      <p:pic>
        <p:nvPicPr>
          <p:cNvPr id="4099" name="Bild 3" descr="BSW_Powerpoint_Master_01-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480431" y="768354"/>
            <a:ext cx="5492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hteck 4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44"/>
            <a:ext cx="72771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Zugriffszahlen aktuell</a:t>
            </a:r>
          </a:p>
        </p:txBody>
      </p:sp>
      <p:sp>
        <p:nvSpPr>
          <p:cNvPr id="4101" name="Rechteck 5"/>
          <p:cNvSpPr>
            <a:spLocks noChangeArrowheads="1"/>
          </p:cNvSpPr>
          <p:nvPr/>
        </p:nvSpPr>
        <p:spPr bwMode="auto">
          <a:xfrm>
            <a:off x="-295253" y="358299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endParaRPr lang="de-DE" sz="24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4102" name="Rechteck 6"/>
          <p:cNvSpPr>
            <a:spLocks noChangeArrowheads="1"/>
          </p:cNvSpPr>
          <p:nvPr/>
        </p:nvSpPr>
        <p:spPr bwMode="auto">
          <a:xfrm>
            <a:off x="8124847" y="44"/>
            <a:ext cx="252413" cy="1266825"/>
          </a:xfrm>
          <a:prstGeom prst="rect">
            <a:avLst/>
          </a:prstGeom>
          <a:solidFill>
            <a:srgbClr val="26235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4103" name="Linie 7"/>
          <p:cNvSpPr>
            <a:spLocks noChangeShapeType="1"/>
          </p:cNvSpPr>
          <p:nvPr/>
        </p:nvSpPr>
        <p:spPr bwMode="auto">
          <a:xfrm>
            <a:off x="0" y="1266825"/>
            <a:ext cx="8377238" cy="0"/>
          </a:xfrm>
          <a:prstGeom prst="line">
            <a:avLst/>
          </a:prstGeom>
          <a:noFill/>
          <a:ln w="12700">
            <a:solidFill>
              <a:srgbClr val="26235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668104" name="Rechteck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486780" y="5638844"/>
            <a:ext cx="657225" cy="993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26235F"/>
                </a:solidFill>
                <a:latin typeface="Interstate-Light" pitchFamily="2" charset="0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 dirty="0"/>
          </a:p>
        </p:txBody>
      </p:sp>
      <p:sp>
        <p:nvSpPr>
          <p:cNvPr id="1668105" name="Rechteck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24847" y="495344"/>
            <a:ext cx="252413" cy="638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800">
                <a:solidFill>
                  <a:srgbClr val="FFFFFF"/>
                </a:solidFill>
                <a:latin typeface="Interstate-Bold" pitchFamily="2" charset="0"/>
              </a:defRPr>
            </a:lvl1pPr>
          </a:lstStyle>
          <a:p>
            <a:pPr>
              <a:defRPr/>
            </a:pPr>
            <a:fld id="{A1BA95AB-FDBB-436B-9539-E28351F68CB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2pPr>
      <a:lvl3pPr marL="1143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+mn-lt"/>
        </a:defRPr>
      </a:lvl3pPr>
      <a:lvl4pPr marL="16002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4pPr>
      <a:lvl5pPr marL="20574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hteck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22" y="1465263"/>
            <a:ext cx="7534275" cy="514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0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Ebene1</a:t>
            </a:r>
          </a:p>
        </p:txBody>
      </p:sp>
      <p:pic>
        <p:nvPicPr>
          <p:cNvPr id="1027" name="Bild 3" descr="BSW_Powerpoint_Master_01-2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480431" y="768354"/>
            <a:ext cx="5492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hteck 4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44"/>
            <a:ext cx="72771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Zugriffszahlen aktuell</a:t>
            </a:r>
          </a:p>
        </p:txBody>
      </p:sp>
      <p:sp>
        <p:nvSpPr>
          <p:cNvPr id="1029" name="Rechteck 5"/>
          <p:cNvSpPr>
            <a:spLocks noChangeArrowheads="1"/>
          </p:cNvSpPr>
          <p:nvPr userDrawn="1"/>
        </p:nvSpPr>
        <p:spPr bwMode="auto">
          <a:xfrm>
            <a:off x="-295253" y="358299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de-DE" sz="24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1030" name="Rechteck 6"/>
          <p:cNvSpPr>
            <a:spLocks noChangeArrowheads="1"/>
          </p:cNvSpPr>
          <p:nvPr userDrawn="1"/>
        </p:nvSpPr>
        <p:spPr bwMode="auto">
          <a:xfrm>
            <a:off x="8124847" y="1266828"/>
            <a:ext cx="252413" cy="5591175"/>
          </a:xfrm>
          <a:prstGeom prst="rect">
            <a:avLst/>
          </a:prstGeom>
          <a:solidFill>
            <a:srgbClr val="F18E1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>
              <a:solidFill>
                <a:srgbClr val="000000"/>
              </a:solidFill>
              <a:latin typeface="Interstate-Regular"/>
            </a:endParaRPr>
          </a:p>
        </p:txBody>
      </p:sp>
      <p:sp>
        <p:nvSpPr>
          <p:cNvPr id="1031" name="Rechteck 7"/>
          <p:cNvSpPr>
            <a:spLocks noChangeArrowheads="1"/>
          </p:cNvSpPr>
          <p:nvPr userDrawn="1"/>
        </p:nvSpPr>
        <p:spPr bwMode="auto">
          <a:xfrm>
            <a:off x="8124847" y="44"/>
            <a:ext cx="252413" cy="1266825"/>
          </a:xfrm>
          <a:prstGeom prst="rect">
            <a:avLst/>
          </a:prstGeom>
          <a:solidFill>
            <a:srgbClr val="26235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>
              <a:solidFill>
                <a:srgbClr val="000000"/>
              </a:solidFill>
              <a:latin typeface="Interstate-Regular"/>
            </a:endParaRPr>
          </a:p>
        </p:txBody>
      </p:sp>
      <p:sp>
        <p:nvSpPr>
          <p:cNvPr id="1032" name="Linie 8"/>
          <p:cNvSpPr>
            <a:spLocks noChangeShapeType="1"/>
          </p:cNvSpPr>
          <p:nvPr userDrawn="1"/>
        </p:nvSpPr>
        <p:spPr bwMode="auto">
          <a:xfrm>
            <a:off x="0" y="1266825"/>
            <a:ext cx="8377238" cy="0"/>
          </a:xfrm>
          <a:prstGeom prst="line">
            <a:avLst/>
          </a:prstGeom>
          <a:noFill/>
          <a:ln w="12700">
            <a:solidFill>
              <a:srgbClr val="26235F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>
              <a:solidFill>
                <a:srgbClr val="000000"/>
              </a:solidFill>
              <a:latin typeface="Interstate-Regular"/>
            </a:endParaRPr>
          </a:p>
        </p:txBody>
      </p:sp>
      <p:sp>
        <p:nvSpPr>
          <p:cNvPr id="1531913" name="Rechteck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486780" y="5638844"/>
            <a:ext cx="657225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800" smtClean="0">
                <a:solidFill>
                  <a:srgbClr val="26235F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 dirty="0"/>
          </a:p>
        </p:txBody>
      </p:sp>
      <p:sp>
        <p:nvSpPr>
          <p:cNvPr id="1531914" name="Rechteck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24847" y="495344"/>
            <a:ext cx="252413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800" smtClean="0">
                <a:solidFill>
                  <a:schemeClr val="bg1"/>
                </a:solidFill>
                <a:latin typeface="Interstate-Bold" pitchFamily="2" charset="0"/>
              </a:defRPr>
            </a:lvl1pPr>
          </a:lstStyle>
          <a:p>
            <a:pPr>
              <a:defRPr/>
            </a:pPr>
            <a:fld id="{248D4B3C-EF99-47B5-B663-A5555EE043D0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  <p:sldLayoutId id="2147483841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hteck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22" y="1465263"/>
            <a:ext cx="7534275" cy="514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0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Ebene1</a:t>
            </a:r>
          </a:p>
        </p:txBody>
      </p:sp>
      <p:pic>
        <p:nvPicPr>
          <p:cNvPr id="5123" name="Bild 3" descr="BSW_Powerpoint_Master_01-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80431" y="768354"/>
            <a:ext cx="5492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Rechteck 4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44"/>
            <a:ext cx="72771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Zugriffszahlen aktuell</a:t>
            </a:r>
          </a:p>
        </p:txBody>
      </p:sp>
      <p:sp>
        <p:nvSpPr>
          <p:cNvPr id="1029" name="Rechteck 5"/>
          <p:cNvSpPr>
            <a:spLocks noChangeArrowheads="1"/>
          </p:cNvSpPr>
          <p:nvPr/>
        </p:nvSpPr>
        <p:spPr bwMode="auto">
          <a:xfrm>
            <a:off x="-295253" y="358299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endParaRPr lang="de-DE" sz="24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1030" name="Rechteck 6"/>
          <p:cNvSpPr>
            <a:spLocks noChangeArrowheads="1"/>
          </p:cNvSpPr>
          <p:nvPr/>
        </p:nvSpPr>
        <p:spPr bwMode="auto">
          <a:xfrm>
            <a:off x="8124847" y="1266828"/>
            <a:ext cx="252413" cy="5591175"/>
          </a:xfrm>
          <a:prstGeom prst="rect">
            <a:avLst/>
          </a:prstGeom>
          <a:solidFill>
            <a:srgbClr val="F18E1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solidFill>
                <a:srgbClr val="000000"/>
              </a:solidFill>
              <a:latin typeface="Interstate-Regular"/>
            </a:endParaRPr>
          </a:p>
        </p:txBody>
      </p:sp>
      <p:sp>
        <p:nvSpPr>
          <p:cNvPr id="1031" name="Rechteck 7"/>
          <p:cNvSpPr>
            <a:spLocks noChangeArrowheads="1"/>
          </p:cNvSpPr>
          <p:nvPr/>
        </p:nvSpPr>
        <p:spPr bwMode="auto">
          <a:xfrm>
            <a:off x="8124847" y="44"/>
            <a:ext cx="252413" cy="1266825"/>
          </a:xfrm>
          <a:prstGeom prst="rect">
            <a:avLst/>
          </a:prstGeom>
          <a:solidFill>
            <a:srgbClr val="26235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solidFill>
                <a:srgbClr val="000000"/>
              </a:solidFill>
              <a:latin typeface="Interstate-Regular"/>
            </a:endParaRPr>
          </a:p>
        </p:txBody>
      </p:sp>
      <p:sp>
        <p:nvSpPr>
          <p:cNvPr id="1032" name="Linie 8"/>
          <p:cNvSpPr>
            <a:spLocks noChangeShapeType="1"/>
          </p:cNvSpPr>
          <p:nvPr/>
        </p:nvSpPr>
        <p:spPr bwMode="auto">
          <a:xfrm>
            <a:off x="0" y="1266825"/>
            <a:ext cx="8377238" cy="0"/>
          </a:xfrm>
          <a:prstGeom prst="line">
            <a:avLst/>
          </a:prstGeom>
          <a:noFill/>
          <a:ln w="12700">
            <a:solidFill>
              <a:srgbClr val="26235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>
              <a:solidFill>
                <a:srgbClr val="000000"/>
              </a:solidFill>
              <a:latin typeface="Interstate-Regular"/>
            </a:endParaRPr>
          </a:p>
        </p:txBody>
      </p:sp>
      <p:sp>
        <p:nvSpPr>
          <p:cNvPr id="1531913" name="Rechteck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486780" y="5638844"/>
            <a:ext cx="657225" cy="993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26235F"/>
                </a:solidFill>
                <a:latin typeface="Interstate-Light" pitchFamily="2" charset="0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 dirty="0"/>
          </a:p>
        </p:txBody>
      </p:sp>
      <p:sp>
        <p:nvSpPr>
          <p:cNvPr id="1531914" name="Rechteck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24847" y="495344"/>
            <a:ext cx="252413" cy="638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800">
                <a:solidFill>
                  <a:srgbClr val="FFFFFF"/>
                </a:solidFill>
                <a:latin typeface="Interstate-Bold" pitchFamily="2" charset="0"/>
              </a:defRPr>
            </a:lvl1pPr>
          </a:lstStyle>
          <a:p>
            <a:pPr>
              <a:defRPr/>
            </a:pPr>
            <a:fld id="{BEBA0FFF-611C-40F5-850F-BB2F0634A8B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2pPr>
      <a:lvl3pPr marL="1143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+mn-lt"/>
        </a:defRPr>
      </a:lvl3pPr>
      <a:lvl4pPr marL="16002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4pPr>
      <a:lvl5pPr marL="20574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hteck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22" y="1465263"/>
            <a:ext cx="7534275" cy="514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0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Ebene1</a:t>
            </a:r>
          </a:p>
        </p:txBody>
      </p:sp>
      <p:pic>
        <p:nvPicPr>
          <p:cNvPr id="4099" name="Bild 3" descr="BSW_Powerpoint_Master_01-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480431" y="768354"/>
            <a:ext cx="5492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hteck 4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44"/>
            <a:ext cx="72771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Zugriffszahlen aktuell</a:t>
            </a:r>
          </a:p>
        </p:txBody>
      </p:sp>
      <p:sp>
        <p:nvSpPr>
          <p:cNvPr id="4101" name="Rechteck 5"/>
          <p:cNvSpPr>
            <a:spLocks noChangeArrowheads="1"/>
          </p:cNvSpPr>
          <p:nvPr/>
        </p:nvSpPr>
        <p:spPr bwMode="auto">
          <a:xfrm>
            <a:off x="-295253" y="358299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endParaRPr lang="de-DE" sz="24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4102" name="Rechteck 6"/>
          <p:cNvSpPr>
            <a:spLocks noChangeArrowheads="1"/>
          </p:cNvSpPr>
          <p:nvPr/>
        </p:nvSpPr>
        <p:spPr bwMode="auto">
          <a:xfrm>
            <a:off x="8124847" y="44"/>
            <a:ext cx="252413" cy="1266825"/>
          </a:xfrm>
          <a:prstGeom prst="rect">
            <a:avLst/>
          </a:prstGeom>
          <a:solidFill>
            <a:srgbClr val="26235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solidFill>
                <a:srgbClr val="000000"/>
              </a:solidFill>
              <a:latin typeface="Interstate-Regular"/>
            </a:endParaRPr>
          </a:p>
        </p:txBody>
      </p:sp>
      <p:sp>
        <p:nvSpPr>
          <p:cNvPr id="4103" name="Linie 7"/>
          <p:cNvSpPr>
            <a:spLocks noChangeShapeType="1"/>
          </p:cNvSpPr>
          <p:nvPr/>
        </p:nvSpPr>
        <p:spPr bwMode="auto">
          <a:xfrm>
            <a:off x="0" y="1266825"/>
            <a:ext cx="8377238" cy="0"/>
          </a:xfrm>
          <a:prstGeom prst="line">
            <a:avLst/>
          </a:prstGeom>
          <a:noFill/>
          <a:ln w="12700">
            <a:solidFill>
              <a:srgbClr val="26235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>
              <a:solidFill>
                <a:srgbClr val="000000"/>
              </a:solidFill>
              <a:latin typeface="Interstate-Regular"/>
            </a:endParaRPr>
          </a:p>
        </p:txBody>
      </p:sp>
      <p:sp>
        <p:nvSpPr>
          <p:cNvPr id="1668104" name="Rechteck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486780" y="5638844"/>
            <a:ext cx="657225" cy="993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26235F"/>
                </a:solidFill>
                <a:latin typeface="Interstate-Light" pitchFamily="2" charset="0"/>
              </a:defRPr>
            </a:lvl1pPr>
          </a:lstStyle>
          <a:p>
            <a:pPr>
              <a:defRPr/>
            </a:pPr>
            <a:r>
              <a:rPr lang="de-DE" smtClean="0"/>
              <a:t>© BSW-Solar     24/01/2013</a:t>
            </a:r>
            <a:endParaRPr lang="de-DE"/>
          </a:p>
        </p:txBody>
      </p:sp>
      <p:sp>
        <p:nvSpPr>
          <p:cNvPr id="1668105" name="Rechteck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24847" y="495344"/>
            <a:ext cx="252413" cy="638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800">
                <a:solidFill>
                  <a:srgbClr val="FFFFFF"/>
                </a:solidFill>
                <a:latin typeface="Interstate-Bold" pitchFamily="2" charset="0"/>
              </a:defRPr>
            </a:lvl1pPr>
          </a:lstStyle>
          <a:p>
            <a:pPr>
              <a:defRPr/>
            </a:pPr>
            <a:fld id="{A1BA95AB-FDBB-436B-9539-E28351F68CB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26235F"/>
          </a:solidFill>
          <a:latin typeface="Interstate-Light" pitchFamily="2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2pPr>
      <a:lvl3pPr marL="1143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•"/>
        <a:defRPr>
          <a:solidFill>
            <a:srgbClr val="26235F"/>
          </a:solidFill>
          <a:latin typeface="+mn-lt"/>
        </a:defRPr>
      </a:lvl3pPr>
      <a:lvl4pPr marL="16002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rgbClr val="26235F"/>
          </a:solidFill>
          <a:latin typeface="+mn-lt"/>
        </a:defRPr>
      </a:lvl4pPr>
      <a:lvl5pPr marL="20574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26235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3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3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3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3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Study of opportunities for solar thermal systems in the tertiary and industrial sector in Tunisia</a:t>
            </a:r>
            <a:br>
              <a:rPr lang="en-US" dirty="0" smtClean="0">
                <a:latin typeface="+mn-lt"/>
              </a:rPr>
            </a:br>
            <a:endParaRPr lang="en-US" dirty="0"/>
          </a:p>
        </p:txBody>
      </p:sp>
      <p:sp>
        <p:nvSpPr>
          <p:cNvPr id="4" name="Textfeld 3"/>
          <p:cNvSpPr txBox="1"/>
          <p:nvPr/>
        </p:nvSpPr>
        <p:spPr>
          <a:xfrm>
            <a:off x="946629" y="5265204"/>
            <a:ext cx="362537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1800" dirty="0" smtClean="0">
              <a:latin typeface="Arial" pitchFamily="34" charset="0"/>
              <a:cs typeface="Arial" pitchFamily="34" charset="0"/>
            </a:endParaRPr>
          </a:p>
          <a:p>
            <a:r>
              <a:rPr lang="de-DE" sz="1800" dirty="0" smtClean="0">
                <a:latin typeface="Arial" pitchFamily="34" charset="0"/>
                <a:cs typeface="Arial" pitchFamily="34" charset="0"/>
              </a:rPr>
              <a:t>Jan Michael Knaack</a:t>
            </a:r>
          </a:p>
          <a:p>
            <a:r>
              <a:rPr lang="de-DE" sz="1800" dirty="0" smtClean="0">
                <a:latin typeface="Arial" pitchFamily="34" charset="0"/>
                <a:cs typeface="Arial" pitchFamily="34" charset="0"/>
              </a:rPr>
              <a:t>BSW-Solar</a:t>
            </a:r>
          </a:p>
          <a:p>
            <a:r>
              <a:rPr lang="de-DE" sz="1800" dirty="0" smtClean="0">
                <a:latin typeface="Arial" pitchFamily="34" charset="0"/>
                <a:cs typeface="Arial" pitchFamily="34" charset="0"/>
              </a:rPr>
              <a:t>Senior Project Manager</a:t>
            </a:r>
          </a:p>
          <a:p>
            <a:r>
              <a:rPr lang="de-DE" sz="1800" dirty="0" smtClean="0">
                <a:latin typeface="Arial" pitchFamily="34" charset="0"/>
                <a:cs typeface="Arial" pitchFamily="34" charset="0"/>
              </a:rPr>
              <a:t>Tunis, 26. Sept. 2014</a:t>
            </a:r>
          </a:p>
          <a:p>
            <a:endParaRPr lang="de-DE" sz="1800" dirty="0" smtClean="0">
              <a:latin typeface="Arial" pitchFamily="34" charset="0"/>
              <a:cs typeface="Arial" pitchFamily="34" charset="0"/>
            </a:endParaRPr>
          </a:p>
          <a:p>
            <a:endParaRPr lang="de-DE" sz="18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66248" y="5697252"/>
            <a:ext cx="3977752" cy="649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feld 4"/>
          <p:cNvSpPr txBox="1"/>
          <p:nvPr/>
        </p:nvSpPr>
        <p:spPr>
          <a:xfrm>
            <a:off x="5256076" y="5373216"/>
            <a:ext cx="26642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err="1" smtClean="0">
                <a:latin typeface="Arial" pitchFamily="34" charset="0"/>
                <a:cs typeface="Arial" pitchFamily="34" charset="0"/>
              </a:rPr>
              <a:t>Supported</a:t>
            </a:r>
            <a:r>
              <a:rPr lang="de-DE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000" dirty="0" err="1" smtClean="0">
                <a:latin typeface="Arial" pitchFamily="34" charset="0"/>
                <a:cs typeface="Arial" pitchFamily="34" charset="0"/>
              </a:rPr>
              <a:t>by</a:t>
            </a:r>
            <a:endParaRPr lang="de-DE" sz="1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/>
            <a:r>
              <a:rPr lang="en-US" dirty="0" smtClean="0"/>
              <a:t>Project:</a:t>
            </a:r>
            <a:br>
              <a:rPr lang="en-US" dirty="0" smtClean="0"/>
            </a:br>
            <a:r>
              <a:rPr lang="en-US" dirty="0" smtClean="0"/>
              <a:t> Study of opportunities for solar thermal systems in the tertiary and industrial sector in Tunisia (Sept. to Nov. 2014)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8486775" y="5638800"/>
            <a:ext cx="657225" cy="993775"/>
          </a:xfrm>
        </p:spPr>
        <p:txBody>
          <a:bodyPr/>
          <a:lstStyle/>
          <a:p>
            <a:pPr>
              <a:defRPr/>
            </a:pPr>
            <a:r>
              <a:rPr lang="de-DE" smtClean="0"/>
              <a:t>© BSW-Solar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8891588" y="495300"/>
            <a:ext cx="252412" cy="638175"/>
          </a:xfrm>
        </p:spPr>
        <p:txBody>
          <a:bodyPr/>
          <a:lstStyle/>
          <a:p>
            <a:pPr>
              <a:defRPr/>
            </a:pPr>
            <a:fld id="{A29F25F2-F21B-4E3A-AC5F-41E5A77E30D4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Goal of the </a:t>
            </a:r>
            <a:r>
              <a:rPr lang="de-DE" dirty="0" err="1" smtClean="0"/>
              <a:t>study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Identify economic opportunities for solar thermal system in the tertiary (forced circulation) and industrial sector in Tunisia</a:t>
            </a:r>
          </a:p>
          <a:p>
            <a:endParaRPr lang="en-US" sz="2400" dirty="0" smtClean="0"/>
          </a:p>
          <a:p>
            <a:r>
              <a:rPr lang="en-US" sz="2400" dirty="0" smtClean="0"/>
              <a:t>Define scenarios for economic opportunities as a basis to define promising market segments</a:t>
            </a:r>
          </a:p>
          <a:p>
            <a:endParaRPr lang="en-US" sz="2400" dirty="0" smtClean="0"/>
          </a:p>
          <a:p>
            <a:r>
              <a:rPr lang="en-US" sz="2400" dirty="0" smtClean="0"/>
              <a:t>Develop policy recommendations</a:t>
            </a:r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5" name="Picture 9" descr="s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97152"/>
            <a:ext cx="3765923" cy="2060848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34737" y="3681028"/>
            <a:ext cx="2509263" cy="1548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 descr="Z:\solar@uni-kassel.de\Forschung\Prozesswaerme\D_Fotos\Hütt\111122\IMG_9518 (Groß).JPG"/>
          <p:cNvPicPr>
            <a:picLocks noChangeAspect="1" noChangeArrowheads="1"/>
          </p:cNvPicPr>
          <p:nvPr/>
        </p:nvPicPr>
        <p:blipFill>
          <a:blip r:embed="rId4" cstate="print"/>
          <a:srcRect t="7121" b="9930"/>
          <a:stretch>
            <a:fillRect/>
          </a:stretch>
        </p:blipFill>
        <p:spPr bwMode="auto">
          <a:xfrm>
            <a:off x="5544108" y="5121188"/>
            <a:ext cx="2488558" cy="15481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Activities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Collection of relevant information on:</a:t>
            </a:r>
          </a:p>
          <a:p>
            <a:pPr lvl="1"/>
            <a:r>
              <a:rPr lang="en-US" dirty="0" smtClean="0"/>
              <a:t>Different ST technologies (flat plate / vacuum tube / </a:t>
            </a:r>
            <a:r>
              <a:rPr lang="en-US" dirty="0" err="1" smtClean="0"/>
              <a:t>concenrating</a:t>
            </a:r>
            <a:r>
              <a:rPr lang="en-US" dirty="0" smtClean="0"/>
              <a:t> systems) </a:t>
            </a:r>
            <a:r>
              <a:rPr lang="en-US" dirty="0" smtClean="0"/>
              <a:t>to provide technical recommendation  for Tunisia</a:t>
            </a:r>
          </a:p>
          <a:p>
            <a:pPr lvl="1"/>
            <a:r>
              <a:rPr lang="en-US" dirty="0" smtClean="0"/>
              <a:t>ST-System costs for local / foreign products</a:t>
            </a:r>
          </a:p>
          <a:p>
            <a:pPr lvl="2"/>
            <a:r>
              <a:rPr lang="en-US" dirty="0" smtClean="0"/>
              <a:t>Collectors, storage, overall costs</a:t>
            </a:r>
          </a:p>
          <a:p>
            <a:pPr lvl="1"/>
            <a:r>
              <a:rPr lang="en-US" dirty="0" smtClean="0"/>
              <a:t>Relevant applications for ST in different industries / branches</a:t>
            </a:r>
          </a:p>
          <a:p>
            <a:pPr lvl="1"/>
            <a:r>
              <a:rPr lang="en-US" dirty="0" smtClean="0"/>
              <a:t>Competing heat generation sources in those branches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Profitability </a:t>
            </a:r>
            <a:r>
              <a:rPr lang="en-US" dirty="0" smtClean="0"/>
              <a:t>&amp; sensitivity analysis for </a:t>
            </a:r>
            <a:r>
              <a:rPr lang="en-US" dirty="0" smtClean="0"/>
              <a:t>ST systems in different applications in </a:t>
            </a:r>
            <a:r>
              <a:rPr lang="en-US" dirty="0" smtClean="0"/>
              <a:t>     </a:t>
            </a:r>
            <a:r>
              <a:rPr lang="en-US" dirty="0" smtClean="0"/>
              <a:t>Tunisia for industrial and tertiary sector </a:t>
            </a:r>
            <a:r>
              <a:rPr lang="en-US" dirty="0" smtClean="0"/>
              <a:t>including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Comparison with conventional technologies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BSW-Solar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29F25F2-F21B-4E3A-AC5F-41E5A77E30D4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339" y="4293096"/>
            <a:ext cx="1752195" cy="2628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Identified Market Segments &amp; Technologies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Industry</a:t>
            </a:r>
          </a:p>
          <a:p>
            <a:r>
              <a:rPr lang="en-US" dirty="0" smtClean="0"/>
              <a:t>Agriculture</a:t>
            </a:r>
          </a:p>
          <a:p>
            <a:r>
              <a:rPr lang="en-US" dirty="0" smtClean="0"/>
              <a:t>Textile</a:t>
            </a:r>
          </a:p>
          <a:p>
            <a:r>
              <a:rPr lang="en-US" dirty="0" smtClean="0"/>
              <a:t>Chemical</a:t>
            </a:r>
          </a:p>
          <a:p>
            <a:r>
              <a:rPr lang="en-US" dirty="0" smtClean="0"/>
              <a:t>Brickworks</a:t>
            </a:r>
          </a:p>
          <a:p>
            <a:pPr>
              <a:buNone/>
            </a:pPr>
            <a:endParaRPr lang="en-US" sz="800" dirty="0" smtClean="0"/>
          </a:p>
          <a:p>
            <a:pPr>
              <a:buNone/>
            </a:pPr>
            <a:r>
              <a:rPr lang="en-US" b="1" dirty="0" smtClean="0"/>
              <a:t>Tertiary Sector</a:t>
            </a:r>
          </a:p>
          <a:p>
            <a:r>
              <a:rPr lang="en-US" dirty="0" smtClean="0"/>
              <a:t>Hotel</a:t>
            </a:r>
          </a:p>
          <a:p>
            <a:r>
              <a:rPr lang="en-US" dirty="0" smtClean="0"/>
              <a:t>Hospital</a:t>
            </a:r>
          </a:p>
          <a:p>
            <a:r>
              <a:rPr lang="en-US" dirty="0" smtClean="0"/>
              <a:t>Multi family houses</a:t>
            </a:r>
          </a:p>
          <a:p>
            <a:r>
              <a:rPr lang="en-US" dirty="0" err="1" smtClean="0"/>
              <a:t>Thalasso</a:t>
            </a:r>
            <a:endParaRPr lang="en-US" dirty="0" smtClean="0"/>
          </a:p>
          <a:p>
            <a:endParaRPr lang="en-US" sz="800" dirty="0" smtClean="0"/>
          </a:p>
          <a:p>
            <a:pPr>
              <a:buNone/>
            </a:pPr>
            <a:r>
              <a:rPr lang="en-US" b="1" dirty="0" smtClean="0"/>
              <a:t>Technologies</a:t>
            </a:r>
          </a:p>
          <a:p>
            <a:r>
              <a:rPr lang="en-US" dirty="0" smtClean="0"/>
              <a:t>Flat plate / Vacuum Tube Collectors, Fresnel Concentration Collectors</a:t>
            </a:r>
          </a:p>
          <a:p>
            <a:r>
              <a:rPr lang="en-US" dirty="0" smtClean="0"/>
              <a:t>Applications with / without heat </a:t>
            </a:r>
            <a:r>
              <a:rPr lang="en-US" dirty="0" smtClean="0"/>
              <a:t>storage</a:t>
            </a:r>
          </a:p>
          <a:p>
            <a:endParaRPr lang="en-US" dirty="0" smtClean="0"/>
          </a:p>
          <a:p>
            <a:pPr>
              <a:buNone/>
            </a:pPr>
            <a:r>
              <a:rPr lang="en-US" sz="2400" b="1" dirty="0" smtClean="0"/>
              <a:t>Are these the right cases &amp; technologies? </a:t>
            </a:r>
            <a:endParaRPr lang="en-US" sz="2400" b="1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BSW-Solar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29F25F2-F21B-4E3A-AC5F-41E5A77E30D4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  <p:pic>
        <p:nvPicPr>
          <p:cNvPr id="6" name="Picture 7" descr="P10802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088740"/>
            <a:ext cx="5616117" cy="2564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64000" y="0"/>
            <a:ext cx="2880000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63835" y="3140968"/>
            <a:ext cx="2880165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Processes to be investigated</a:t>
            </a:r>
            <a:r>
              <a:rPr lang="en-US" dirty="0" smtClean="0"/>
              <a:t>: </a:t>
            </a:r>
            <a:br>
              <a:rPr lang="en-US" dirty="0" smtClean="0"/>
            </a:br>
            <a:r>
              <a:rPr lang="en-US" dirty="0" smtClean="0"/>
              <a:t>Solar Integration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19122" y="1269070"/>
            <a:ext cx="7534275" cy="5148262"/>
          </a:xfrm>
        </p:spPr>
        <p:txBody>
          <a:bodyPr/>
          <a:lstStyle/>
          <a:p>
            <a:r>
              <a:rPr lang="en-US" sz="2400" b="1" dirty="0" smtClean="0"/>
              <a:t>Steam</a:t>
            </a:r>
            <a:endParaRPr lang="en-US" sz="2400" dirty="0" smtClean="0"/>
          </a:p>
          <a:p>
            <a:pPr lvl="1"/>
            <a:r>
              <a:rPr lang="en-US" sz="2000" dirty="0" smtClean="0"/>
              <a:t>supply level is most suitable</a:t>
            </a:r>
          </a:p>
          <a:p>
            <a:pPr lvl="1"/>
            <a:r>
              <a:rPr lang="en-US" sz="2000" dirty="0" smtClean="0"/>
              <a:t>only 1 big solar system (needed space available?) </a:t>
            </a:r>
          </a:p>
          <a:p>
            <a:pPr lvl="1"/>
            <a:r>
              <a:rPr lang="en-US" sz="2000" dirty="0" smtClean="0"/>
              <a:t>storing the steam is nearly impossible </a:t>
            </a:r>
          </a:p>
          <a:p>
            <a:pPr lvl="1"/>
            <a:r>
              <a:rPr lang="en-US" sz="2000" dirty="0" smtClean="0"/>
              <a:t>for concentrating solar systems </a:t>
            </a:r>
            <a:br>
              <a:rPr lang="en-US" sz="2000" dirty="0" smtClean="0"/>
            </a:br>
            <a:r>
              <a:rPr lang="en-US" sz="2000" dirty="0" smtClean="0"/>
              <a:t>	- minimum size 500 m²</a:t>
            </a:r>
            <a:br>
              <a:rPr lang="en-US" sz="2000" dirty="0" smtClean="0"/>
            </a:br>
            <a:r>
              <a:rPr lang="en-US" sz="2000" dirty="0" smtClean="0"/>
              <a:t>	- economy of scale: 2.500 m²++ </a:t>
            </a:r>
            <a:endParaRPr lang="en-US" dirty="0" smtClean="0"/>
          </a:p>
          <a:p>
            <a:r>
              <a:rPr lang="en-US" sz="2400" b="1" dirty="0" smtClean="0"/>
              <a:t>Hot water</a:t>
            </a:r>
            <a:endParaRPr lang="en-US" sz="2400" dirty="0" smtClean="0"/>
          </a:p>
          <a:p>
            <a:pPr lvl="1"/>
            <a:r>
              <a:rPr lang="en-US" sz="2000" dirty="0" smtClean="0"/>
              <a:t>integration on the consumer level is possible and more effective</a:t>
            </a:r>
          </a:p>
          <a:p>
            <a:pPr lvl="1"/>
            <a:r>
              <a:rPr lang="en-US" sz="2000" dirty="0" smtClean="0"/>
              <a:t>solar fraction might be lower, because not all processes can be served</a:t>
            </a:r>
          </a:p>
          <a:p>
            <a:pPr lvl="1"/>
            <a:r>
              <a:rPr lang="en-US" sz="2000" dirty="0" smtClean="0"/>
              <a:t>2 smaller systems instead of 1 big system if suitable storing the heat is easy </a:t>
            </a:r>
          </a:p>
          <a:p>
            <a:pPr lvl="1"/>
            <a:r>
              <a:rPr lang="en-US" sz="2000" dirty="0" smtClean="0"/>
              <a:t>for non concentrating solar systems </a:t>
            </a:r>
            <a:endParaRPr lang="en-US" sz="2000" dirty="0" smtClean="0"/>
          </a:p>
          <a:p>
            <a:pPr lvl="2"/>
            <a:r>
              <a:rPr lang="en-US" sz="2000" dirty="0" smtClean="0"/>
              <a:t>economy of scale: 1.000 m²++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BSW-Solar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29F25F2-F21B-4E3A-AC5F-41E5A77E30D4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Industry</a:t>
            </a:r>
            <a:r>
              <a:rPr lang="de-DE" dirty="0" smtClean="0"/>
              <a:t>: </a:t>
            </a:r>
            <a:r>
              <a:rPr lang="de-DE" dirty="0" err="1" smtClean="0"/>
              <a:t>possible</a:t>
            </a:r>
            <a:r>
              <a:rPr lang="de-DE" dirty="0" smtClean="0"/>
              <a:t> </a:t>
            </a:r>
            <a:r>
              <a:rPr lang="de-DE" dirty="0" err="1" smtClean="0"/>
              <a:t>cases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BSW-Solar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29F25F2-F21B-4E3A-AC5F-41E5A77E30D4}" type="slidenum">
              <a:rPr lang="de-DE" smtClean="0"/>
              <a:pPr>
                <a:defRPr/>
              </a:pPr>
              <a:t>15</a:t>
            </a:fld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13852" y="2708920"/>
            <a:ext cx="7958160" cy="3844794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539552" y="1304764"/>
            <a:ext cx="72368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de-AT" sz="2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Relevant </a:t>
            </a:r>
            <a:r>
              <a:rPr lang="de-AT" sz="2800" dirty="0" err="1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criteria</a:t>
            </a:r>
            <a:r>
              <a:rPr lang="de-AT" sz="2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?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AT" sz="2800" dirty="0" err="1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Representative</a:t>
            </a:r>
            <a:r>
              <a:rPr lang="de-AT" sz="2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AT" sz="2800" dirty="0" err="1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consumption</a:t>
            </a:r>
            <a:r>
              <a:rPr lang="de-AT" sz="2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?</a:t>
            </a:r>
            <a:endParaRPr lang="de-AT" sz="28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hteck 7"/>
          <p:cNvSpPr/>
          <p:nvPr/>
        </p:nvSpPr>
        <p:spPr bwMode="auto">
          <a:xfrm>
            <a:off x="-756592" y="2600908"/>
            <a:ext cx="1188132" cy="4068452"/>
          </a:xfrm>
          <a:prstGeom prst="rect">
            <a:avLst/>
          </a:prstGeom>
          <a:solidFill>
            <a:schemeClr val="bg1"/>
          </a:solidFill>
          <a:ln w="12700" cap="sq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Interstate-Regular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Datumsplatzhalt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de-DE" sz="1000" b="0" dirty="0" smtClean="0">
                <a:solidFill>
                  <a:schemeClr val="accent5">
                    <a:lumMod val="50000"/>
                  </a:schemeClr>
                </a:solidFill>
              </a:rPr>
              <a:t>26.09.2014</a:t>
            </a:r>
          </a:p>
        </p:txBody>
      </p:sp>
      <p:sp>
        <p:nvSpPr>
          <p:cNvPr id="5126" name="Foliennummernplatzhalter 5"/>
          <p:cNvSpPr>
            <a:spLocks noGrp="1"/>
          </p:cNvSpPr>
          <p:nvPr>
            <p:ph type="sldNum" sz="quarter" idx="4294967295"/>
          </p:nvPr>
        </p:nvSpPr>
        <p:spPr>
          <a:xfrm>
            <a:off x="8532813" y="6224588"/>
            <a:ext cx="576262" cy="457200"/>
          </a:xfrm>
          <a:prstGeom prst="rect">
            <a:avLst/>
          </a:prstGeom>
          <a:noFill/>
        </p:spPr>
        <p:txBody>
          <a:bodyPr/>
          <a:lstStyle/>
          <a:p>
            <a:fld id="{555C552E-8B76-4691-9454-0E4346C0E0F8}" type="slidenum">
              <a:rPr lang="de-DE" b="0" smtClean="0"/>
              <a:pPr/>
              <a:t>16</a:t>
            </a:fld>
            <a:endParaRPr lang="de-DE" b="0" dirty="0" smtClean="0"/>
          </a:p>
        </p:txBody>
      </p:sp>
      <p:sp>
        <p:nvSpPr>
          <p:cNvPr id="9" name="Inhaltsplatzhalter 2"/>
          <p:cNvSpPr>
            <a:spLocks noGrp="1"/>
          </p:cNvSpPr>
          <p:nvPr>
            <p:ph idx="1"/>
          </p:nvPr>
        </p:nvSpPr>
        <p:spPr>
          <a:xfrm>
            <a:off x="423880" y="1533526"/>
            <a:ext cx="7534275" cy="514826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000" dirty="0" err="1" smtClean="0">
                <a:solidFill>
                  <a:schemeClr val="accent1">
                    <a:lumMod val="50000"/>
                  </a:schemeClr>
                </a:solidFill>
              </a:rPr>
              <a:t>Meteo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 dataset</a:t>
            </a:r>
          </a:p>
          <a:p>
            <a:pPr>
              <a:lnSpc>
                <a:spcPct val="100000"/>
              </a:lnSpc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Economic </a:t>
            </a:r>
            <a:b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boundary</a:t>
            </a:r>
            <a:b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conditions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Case studies</a:t>
            </a:r>
            <a:endParaRPr lang="en-US" sz="20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05939" y="2420888"/>
            <a:ext cx="5515640" cy="4100680"/>
          </a:xfrm>
          <a:prstGeom prst="rect">
            <a:avLst/>
          </a:prstGeom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23880" y="408931"/>
            <a:ext cx="7277100" cy="1263763"/>
          </a:xfrm>
        </p:spPr>
        <p:txBody>
          <a:bodyPr/>
          <a:lstStyle/>
          <a:p>
            <a:r>
              <a:rPr lang="de-DE" dirty="0"/>
              <a:t>Appliance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 smtClean="0"/>
              <a:t>Tunisia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2040427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Economic</a:t>
            </a:r>
            <a:r>
              <a:rPr lang="de-DE" dirty="0" smtClean="0"/>
              <a:t> </a:t>
            </a:r>
            <a:r>
              <a:rPr lang="de-DE" dirty="0" err="1" smtClean="0"/>
              <a:t>boundary</a:t>
            </a:r>
            <a:r>
              <a:rPr lang="de-DE" dirty="0" smtClean="0"/>
              <a:t> </a:t>
            </a:r>
            <a:r>
              <a:rPr lang="de-DE" dirty="0" err="1" smtClean="0"/>
              <a:t>conditions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BSW-Solar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29F25F2-F21B-4E3A-AC5F-41E5A77E30D4}" type="slidenum">
              <a:rPr lang="de-DE" smtClean="0"/>
              <a:pPr>
                <a:defRPr/>
              </a:pPr>
              <a:t>17</a:t>
            </a:fld>
            <a:endParaRPr lang="de-DE"/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7026" y="1340768"/>
            <a:ext cx="7061298" cy="53760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Case </a:t>
            </a:r>
            <a:r>
              <a:rPr lang="de-DE" dirty="0" err="1" smtClean="0"/>
              <a:t>studies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BSW-Solar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29F25F2-F21B-4E3A-AC5F-41E5A77E30D4}" type="slidenum">
              <a:rPr lang="de-DE" smtClean="0"/>
              <a:pPr>
                <a:defRPr/>
              </a:pPr>
              <a:t>18</a:t>
            </a:fld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1463" y="1288636"/>
            <a:ext cx="6896100" cy="55911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0405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Datumsplatzhalt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de-DE" sz="1000" b="0" dirty="0" smtClean="0">
                <a:solidFill>
                  <a:schemeClr val="accent5">
                    <a:lumMod val="50000"/>
                  </a:schemeClr>
                </a:solidFill>
              </a:rPr>
              <a:t>26.09.2014</a:t>
            </a:r>
          </a:p>
        </p:txBody>
      </p:sp>
      <p:sp>
        <p:nvSpPr>
          <p:cNvPr id="5126" name="Foliennummernplatzhalter 5"/>
          <p:cNvSpPr>
            <a:spLocks noGrp="1"/>
          </p:cNvSpPr>
          <p:nvPr>
            <p:ph type="sldNum" sz="quarter" idx="4294967295"/>
          </p:nvPr>
        </p:nvSpPr>
        <p:spPr>
          <a:xfrm>
            <a:off x="8532813" y="6224588"/>
            <a:ext cx="576262" cy="457200"/>
          </a:xfrm>
          <a:prstGeom prst="rect">
            <a:avLst/>
          </a:prstGeom>
          <a:noFill/>
        </p:spPr>
        <p:txBody>
          <a:bodyPr/>
          <a:lstStyle/>
          <a:p>
            <a:fld id="{555C552E-8B76-4691-9454-0E4346C0E0F8}" type="slidenum">
              <a:rPr lang="de-DE" b="0" smtClean="0"/>
              <a:pPr/>
              <a:t>19</a:t>
            </a:fld>
            <a:endParaRPr lang="de-DE" b="0" dirty="0" smtClean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36257" y="407488"/>
            <a:ext cx="7277100" cy="727970"/>
          </a:xfrm>
        </p:spPr>
        <p:txBody>
          <a:bodyPr/>
          <a:lstStyle/>
          <a:p>
            <a:r>
              <a:rPr lang="de-DE" dirty="0" err="1" smtClean="0"/>
              <a:t>Hydraulic</a:t>
            </a:r>
            <a:r>
              <a:rPr lang="de-DE" dirty="0" smtClean="0"/>
              <a:t> </a:t>
            </a:r>
            <a:r>
              <a:rPr lang="de-DE" dirty="0" err="1" smtClean="0"/>
              <a:t>Schemes</a:t>
            </a:r>
            <a:endParaRPr lang="de-DE" dirty="0"/>
          </a:p>
        </p:txBody>
      </p:sp>
      <p:pic>
        <p:nvPicPr>
          <p:cNvPr id="8" name="Bild 2"/>
          <p:cNvPicPr/>
          <p:nvPr/>
        </p:nvPicPr>
        <p:blipFill>
          <a:blip r:embed="rId2" cstate="print"/>
          <a:srcRect b="4908"/>
          <a:stretch>
            <a:fillRect/>
          </a:stretch>
        </p:blipFill>
        <p:spPr bwMode="auto">
          <a:xfrm>
            <a:off x="251520" y="1381430"/>
            <a:ext cx="3852428" cy="2545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Bild 3"/>
          <p:cNvPicPr>
            <a:picLocks/>
          </p:cNvPicPr>
          <p:nvPr/>
        </p:nvPicPr>
        <p:blipFill>
          <a:blip r:embed="rId3" cstate="print"/>
          <a:srcRect b="7581"/>
          <a:stretch>
            <a:fillRect/>
          </a:stretch>
        </p:blipFill>
        <p:spPr bwMode="auto">
          <a:xfrm>
            <a:off x="4265257" y="1533525"/>
            <a:ext cx="3677539" cy="2936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Bild 1"/>
          <p:cNvPicPr/>
          <p:nvPr/>
        </p:nvPicPr>
        <p:blipFill>
          <a:blip r:embed="rId4" cstate="print"/>
          <a:srcRect b="5628"/>
          <a:stretch>
            <a:fillRect/>
          </a:stretch>
        </p:blipFill>
        <p:spPr bwMode="auto">
          <a:xfrm>
            <a:off x="260318" y="4470305"/>
            <a:ext cx="3433413" cy="206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Bild 1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4919132"/>
            <a:ext cx="2808312" cy="1439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Inhaltsplatzhalter 12"/>
          <p:cNvSpPr>
            <a:spLocks noGrp="1"/>
          </p:cNvSpPr>
          <p:nvPr>
            <p:ph idx="1"/>
          </p:nvPr>
        </p:nvSpPr>
        <p:spPr>
          <a:xfrm>
            <a:off x="4968044" y="6374580"/>
            <a:ext cx="1671932" cy="1618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8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A15.1 Steam generator (kettle type)</a:t>
            </a:r>
            <a:endParaRPr lang="de-DE" sz="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336504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19123" y="1465263"/>
            <a:ext cx="6637154" cy="5148262"/>
          </a:xfrm>
        </p:spPr>
        <p:txBody>
          <a:bodyPr/>
          <a:lstStyle/>
          <a:p>
            <a:pPr>
              <a:buFontTx/>
              <a:buAutoNum type="arabicPeriod"/>
              <a:defRPr/>
            </a:pPr>
            <a:r>
              <a:rPr lang="en-US" altLang="de-DE" dirty="0" smtClean="0">
                <a:solidFill>
                  <a:schemeClr val="accent1"/>
                </a:solidFill>
                <a:cs typeface="Arial" charset="0"/>
              </a:rPr>
              <a:t>Presentation of consortium</a:t>
            </a:r>
          </a:p>
          <a:p>
            <a:pPr lvl="1">
              <a:buFontTx/>
              <a:buAutoNum type="arabicPeriod"/>
              <a:defRPr/>
            </a:pPr>
            <a:r>
              <a:rPr lang="en-US" altLang="de-DE" dirty="0" smtClean="0">
                <a:solidFill>
                  <a:schemeClr val="accent1"/>
                </a:solidFill>
                <a:cs typeface="Arial" charset="0"/>
              </a:rPr>
              <a:t>Institutions</a:t>
            </a:r>
          </a:p>
          <a:p>
            <a:pPr lvl="1">
              <a:buFontTx/>
              <a:buAutoNum type="arabicPeriod"/>
              <a:defRPr/>
            </a:pPr>
            <a:r>
              <a:rPr lang="en-US" altLang="de-DE" dirty="0" smtClean="0">
                <a:solidFill>
                  <a:schemeClr val="accent1"/>
                </a:solidFill>
                <a:cs typeface="Arial" charset="0"/>
              </a:rPr>
              <a:t>Prior experience in ST &amp; Tunisia / MENA</a:t>
            </a:r>
          </a:p>
          <a:p>
            <a:pPr lvl="1">
              <a:buFontTx/>
              <a:buAutoNum type="arabicPeriod"/>
              <a:defRPr/>
            </a:pPr>
            <a:endParaRPr lang="en-US" dirty="0" smtClean="0">
              <a:solidFill>
                <a:schemeClr val="bg2">
                  <a:lumMod val="75000"/>
                </a:schemeClr>
              </a:solidFill>
              <a:cs typeface="Arial" charset="0"/>
            </a:endParaRPr>
          </a:p>
          <a:p>
            <a:pPr lvl="0">
              <a:buFont typeface="+mj-lt"/>
              <a:buAutoNum type="arabicPeriod"/>
            </a:pPr>
            <a:r>
              <a:rPr lang="en-US" dirty="0" smtClean="0"/>
              <a:t>Project approach: Desired outcome</a:t>
            </a:r>
          </a:p>
          <a:p>
            <a:pPr lvl="0">
              <a:buFont typeface="+mj-lt"/>
              <a:buAutoNum type="arabicPeriod"/>
            </a:pPr>
            <a:endParaRPr lang="en-US" dirty="0" smtClean="0"/>
          </a:p>
          <a:p>
            <a:pPr lvl="0">
              <a:buFont typeface="+mj-lt"/>
              <a:buAutoNum type="arabicPeriod"/>
            </a:pPr>
            <a:r>
              <a:rPr lang="en-US" dirty="0" smtClean="0"/>
              <a:t>Methodology  &amp; Simulation (DS, BG)</a:t>
            </a:r>
          </a:p>
          <a:p>
            <a:pPr lvl="0">
              <a:buFont typeface="+mj-lt"/>
              <a:buAutoNum type="arabicPeriod"/>
            </a:pPr>
            <a:endParaRPr lang="de-DE" dirty="0" smtClean="0"/>
          </a:p>
          <a:p>
            <a:pPr lvl="0">
              <a:buFont typeface="+mj-lt"/>
              <a:buAutoNum type="arabicPeriod"/>
            </a:pPr>
            <a:r>
              <a:rPr lang="en-US" dirty="0" smtClean="0"/>
              <a:t>Data available so far and research requirements (DS, CAMI)</a:t>
            </a:r>
          </a:p>
          <a:p>
            <a:pPr lvl="0">
              <a:buFont typeface="+mj-lt"/>
              <a:buAutoNum type="arabicPeriod"/>
            </a:pPr>
            <a:endParaRPr lang="de-DE" dirty="0" smtClean="0"/>
          </a:p>
          <a:p>
            <a:pPr lvl="0">
              <a:buFont typeface="+mj-lt"/>
              <a:buAutoNum type="arabicPeriod"/>
            </a:pPr>
            <a:r>
              <a:rPr lang="en-US" dirty="0" smtClean="0"/>
              <a:t>Next steps (BSW)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BSW-Solar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29F25F2-F21B-4E3A-AC5F-41E5A77E30D4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  <p:pic>
        <p:nvPicPr>
          <p:cNvPr id="6" name="Picture 8" descr="P108016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2617" y="-27384"/>
            <a:ext cx="2701383" cy="3600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Datumsplatzhalt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de-DE" sz="1000" b="0" dirty="0" smtClean="0">
                <a:solidFill>
                  <a:schemeClr val="accent5">
                    <a:lumMod val="50000"/>
                  </a:schemeClr>
                </a:solidFill>
              </a:rPr>
              <a:t>26.09.2014</a:t>
            </a:r>
          </a:p>
        </p:txBody>
      </p:sp>
      <p:sp>
        <p:nvSpPr>
          <p:cNvPr id="5126" name="Foliennummernplatzhalter 5"/>
          <p:cNvSpPr>
            <a:spLocks noGrp="1"/>
          </p:cNvSpPr>
          <p:nvPr>
            <p:ph type="sldNum" sz="quarter" idx="4294967295"/>
          </p:nvPr>
        </p:nvSpPr>
        <p:spPr>
          <a:xfrm>
            <a:off x="8532813" y="6224588"/>
            <a:ext cx="576262" cy="457200"/>
          </a:xfrm>
          <a:prstGeom prst="rect">
            <a:avLst/>
          </a:prstGeom>
          <a:noFill/>
        </p:spPr>
        <p:txBody>
          <a:bodyPr/>
          <a:lstStyle/>
          <a:p>
            <a:fld id="{555C552E-8B76-4691-9454-0E4346C0E0F8}" type="slidenum">
              <a:rPr lang="de-DE" b="0" smtClean="0"/>
              <a:pPr/>
              <a:t>20</a:t>
            </a:fld>
            <a:endParaRPr lang="de-DE" b="0" dirty="0" smtClean="0"/>
          </a:p>
        </p:txBody>
      </p:sp>
      <p:sp>
        <p:nvSpPr>
          <p:cNvPr id="9" name="Inhaltsplatzhalter 2"/>
          <p:cNvSpPr>
            <a:spLocks noGrp="1"/>
          </p:cNvSpPr>
          <p:nvPr>
            <p:ph idx="1"/>
          </p:nvPr>
        </p:nvSpPr>
        <p:spPr>
          <a:xfrm>
            <a:off x="423880" y="1533526"/>
            <a:ext cx="7534275" cy="5148262"/>
          </a:xfrm>
        </p:spPr>
        <p:txBody>
          <a:bodyPr/>
          <a:lstStyle/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Thermal demand for</a:t>
            </a:r>
          </a:p>
          <a:p>
            <a:pPr lvl="1"/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Domestic Hot Water</a:t>
            </a:r>
          </a:p>
          <a:p>
            <a:pPr lvl="2"/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Temperature monthly consumption, profiles</a:t>
            </a:r>
          </a:p>
          <a:p>
            <a:pPr lvl="1"/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Heating</a:t>
            </a:r>
          </a:p>
          <a:p>
            <a:pPr lvl="2"/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Monthly heat, basic building parameters</a:t>
            </a:r>
          </a:p>
          <a:p>
            <a:pPr lvl="1"/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Indoor Pools</a:t>
            </a:r>
          </a:p>
          <a:p>
            <a:pPr lvl="2"/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Pool area and depth, temperature, persons a day, …</a:t>
            </a:r>
          </a:p>
          <a:p>
            <a:pPr lvl="1"/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Industrial Heat and Steam</a:t>
            </a:r>
          </a:p>
          <a:p>
            <a:pPr lvl="2"/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Temperature level, Monthly consumption, profiles</a:t>
            </a:r>
          </a:p>
          <a:p>
            <a:pPr lvl="1"/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Important: Typical profiles of demand</a:t>
            </a:r>
            <a:endParaRPr lang="de-DE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de-DE" sz="20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23880" y="368660"/>
            <a:ext cx="7277100" cy="763974"/>
          </a:xfrm>
        </p:spPr>
        <p:txBody>
          <a:bodyPr/>
          <a:lstStyle/>
          <a:p>
            <a:r>
              <a:rPr lang="de-DE" dirty="0" err="1" smtClean="0"/>
              <a:t>Necessary</a:t>
            </a:r>
            <a:r>
              <a:rPr lang="de-DE" dirty="0" smtClean="0"/>
              <a:t> </a:t>
            </a:r>
            <a:r>
              <a:rPr lang="de-DE" dirty="0" err="1" smtClean="0"/>
              <a:t>technical</a:t>
            </a:r>
            <a:r>
              <a:rPr lang="de-DE" dirty="0" smtClean="0"/>
              <a:t> </a:t>
            </a:r>
            <a:r>
              <a:rPr lang="de-DE" dirty="0" err="1" smtClean="0"/>
              <a:t>input</a:t>
            </a:r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17009203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Technical </a:t>
            </a:r>
            <a:r>
              <a:rPr lang="de-DE" dirty="0" err="1" smtClean="0"/>
              <a:t>data</a:t>
            </a:r>
            <a:r>
              <a:rPr lang="de-DE" dirty="0" smtClean="0"/>
              <a:t> e.g. </a:t>
            </a:r>
            <a:r>
              <a:rPr lang="de-DE" dirty="0" err="1" smtClean="0"/>
              <a:t>heating</a:t>
            </a:r>
            <a:r>
              <a:rPr lang="de-DE" dirty="0" smtClean="0"/>
              <a:t> </a:t>
            </a:r>
            <a:r>
              <a:rPr lang="de-DE" dirty="0" err="1" smtClean="0"/>
              <a:t>demand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 </a:t>
            </a:r>
            <a:r>
              <a:rPr lang="de-DE" dirty="0" err="1" smtClean="0"/>
              <a:t>building</a:t>
            </a:r>
            <a:r>
              <a:rPr lang="de-DE" dirty="0" smtClean="0"/>
              <a:t> (</a:t>
            </a:r>
            <a:r>
              <a:rPr lang="de-DE" dirty="0" err="1" smtClean="0"/>
              <a:t>tertiary</a:t>
            </a:r>
            <a:r>
              <a:rPr lang="de-DE" dirty="0" smtClean="0"/>
              <a:t> </a:t>
            </a:r>
            <a:r>
              <a:rPr lang="de-DE" dirty="0" err="1" smtClean="0"/>
              <a:t>sector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BSW-Solar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29F25F2-F21B-4E3A-AC5F-41E5A77E30D4}" type="slidenum">
              <a:rPr lang="de-DE" smtClean="0"/>
              <a:pPr>
                <a:defRPr/>
              </a:pPr>
              <a:t>21</a:t>
            </a:fld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2" cstate="print"/>
          <a:srcRect r="21507"/>
          <a:stretch/>
        </p:blipFill>
        <p:spPr>
          <a:xfrm>
            <a:off x="143509" y="1428794"/>
            <a:ext cx="7812868" cy="4210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Technical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industrial</a:t>
            </a:r>
            <a:r>
              <a:rPr lang="de-DE" dirty="0" smtClean="0"/>
              <a:t> </a:t>
            </a:r>
            <a:r>
              <a:rPr lang="de-DE" dirty="0" err="1" smtClean="0"/>
              <a:t>processes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BSW-Solar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29F25F2-F21B-4E3A-AC5F-41E5A77E30D4}" type="slidenum">
              <a:rPr lang="de-DE" smtClean="0"/>
              <a:pPr>
                <a:defRPr/>
              </a:pPr>
              <a:t>22</a:t>
            </a:fld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2" cstate="print"/>
          <a:srcRect r="35628"/>
          <a:stretch/>
        </p:blipFill>
        <p:spPr>
          <a:xfrm>
            <a:off x="287525" y="1443100"/>
            <a:ext cx="7740860" cy="52029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Datumsplatzhalt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de-DE" sz="1000" b="0" dirty="0" smtClean="0">
                <a:solidFill>
                  <a:schemeClr val="accent5">
                    <a:lumMod val="50000"/>
                  </a:schemeClr>
                </a:solidFill>
              </a:rPr>
              <a:t>26.09.2014</a:t>
            </a:r>
          </a:p>
        </p:txBody>
      </p:sp>
      <p:sp>
        <p:nvSpPr>
          <p:cNvPr id="5126" name="Foliennummernplatzhalter 5"/>
          <p:cNvSpPr>
            <a:spLocks noGrp="1"/>
          </p:cNvSpPr>
          <p:nvPr>
            <p:ph type="sldNum" sz="quarter" idx="4294967295"/>
          </p:nvPr>
        </p:nvSpPr>
        <p:spPr>
          <a:xfrm>
            <a:off x="8532813" y="6224588"/>
            <a:ext cx="576262" cy="457200"/>
          </a:xfrm>
          <a:prstGeom prst="rect">
            <a:avLst/>
          </a:prstGeom>
          <a:noFill/>
        </p:spPr>
        <p:txBody>
          <a:bodyPr/>
          <a:lstStyle/>
          <a:p>
            <a:fld id="{555C552E-8B76-4691-9454-0E4346C0E0F8}" type="slidenum">
              <a:rPr lang="de-DE" b="0" smtClean="0"/>
              <a:pPr/>
              <a:t>23</a:t>
            </a:fld>
            <a:endParaRPr lang="de-DE" b="0" dirty="0" smtClean="0"/>
          </a:p>
        </p:txBody>
      </p:sp>
      <p:sp>
        <p:nvSpPr>
          <p:cNvPr id="9" name="Inhaltsplatzhalter 2"/>
          <p:cNvSpPr>
            <a:spLocks noGrp="1"/>
          </p:cNvSpPr>
          <p:nvPr>
            <p:ph idx="1"/>
          </p:nvPr>
        </p:nvSpPr>
        <p:spPr>
          <a:xfrm>
            <a:off x="423880" y="1533526"/>
            <a:ext cx="7534275" cy="5148262"/>
          </a:xfrm>
        </p:spPr>
        <p:txBody>
          <a:bodyPr/>
          <a:lstStyle/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Applied to each case study</a:t>
            </a:r>
          </a:p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Dynamic input parameters:</a:t>
            </a:r>
            <a:endParaRPr lang="de-DE" sz="2400" dirty="0">
              <a:solidFill>
                <a:schemeClr val="accent1">
                  <a:lumMod val="50000"/>
                </a:schemeClr>
              </a:solidFill>
            </a:endParaRPr>
          </a:p>
          <a:p>
            <a:pPr lvl="1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Size of collector field (solar fraction)</a:t>
            </a:r>
            <a:endParaRPr lang="de-DE" dirty="0">
              <a:solidFill>
                <a:schemeClr val="accent1">
                  <a:lumMod val="50000"/>
                </a:schemeClr>
              </a:solidFill>
            </a:endParaRPr>
          </a:p>
          <a:p>
            <a:pPr lvl="1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Load factor</a:t>
            </a:r>
            <a:endParaRPr lang="de-DE" dirty="0">
              <a:solidFill>
                <a:schemeClr val="accent1">
                  <a:lumMod val="50000"/>
                </a:schemeClr>
              </a:solidFill>
            </a:endParaRPr>
          </a:p>
          <a:p>
            <a:pPr lvl="1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Fuel costs</a:t>
            </a:r>
            <a:endParaRPr lang="de-DE" dirty="0">
              <a:solidFill>
                <a:schemeClr val="accent1">
                  <a:lumMod val="50000"/>
                </a:schemeClr>
              </a:solidFill>
            </a:endParaRPr>
          </a:p>
          <a:p>
            <a:pPr lvl="1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Financing costs</a:t>
            </a:r>
            <a:endParaRPr lang="de-DE" dirty="0">
              <a:solidFill>
                <a:schemeClr val="accent1">
                  <a:lumMod val="50000"/>
                </a:schemeClr>
              </a:solidFill>
            </a:endParaRPr>
          </a:p>
          <a:p>
            <a:pPr lvl="1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Subsidy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ratio</a:t>
            </a:r>
          </a:p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Output parameters:</a:t>
            </a:r>
            <a:endParaRPr lang="de-DE" sz="2400" dirty="0">
              <a:solidFill>
                <a:schemeClr val="accent1">
                  <a:lumMod val="50000"/>
                </a:schemeClr>
              </a:solidFill>
            </a:endParaRPr>
          </a:p>
          <a:p>
            <a:pPr lvl="1"/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Levelized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heat generation costs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(TD/kWh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)</a:t>
            </a:r>
            <a:endParaRPr lang="de-DE" dirty="0">
              <a:solidFill>
                <a:schemeClr val="accent1">
                  <a:lumMod val="50000"/>
                </a:schemeClr>
              </a:solidFill>
            </a:endParaRPr>
          </a:p>
          <a:p>
            <a:pPr lvl="1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Payback period in years</a:t>
            </a:r>
            <a:endParaRPr lang="de-DE" dirty="0">
              <a:solidFill>
                <a:schemeClr val="accent1">
                  <a:lumMod val="50000"/>
                </a:schemeClr>
              </a:solidFill>
            </a:endParaRPr>
          </a:p>
          <a:p>
            <a:pPr lvl="1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Net-present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value</a:t>
            </a:r>
            <a:endParaRPr lang="de-DE" dirty="0">
              <a:solidFill>
                <a:schemeClr val="accent1">
                  <a:lumMod val="50000"/>
                </a:schemeClr>
              </a:solidFill>
            </a:endParaRPr>
          </a:p>
          <a:p>
            <a:pPr lvl="1"/>
            <a:r>
              <a:rPr lang="de-DE" dirty="0">
                <a:solidFill>
                  <a:schemeClr val="accent1">
                    <a:lumMod val="50000"/>
                  </a:schemeClr>
                </a:solidFill>
              </a:rPr>
              <a:t>Internal rate </a:t>
            </a:r>
            <a:r>
              <a:rPr lang="de-DE" dirty="0" err="1" smtClean="0">
                <a:solidFill>
                  <a:schemeClr val="accent1">
                    <a:lumMod val="50000"/>
                  </a:schemeClr>
                </a:solidFill>
              </a:rPr>
              <a:t>of</a:t>
            </a:r>
            <a:r>
              <a:rPr lang="de-DE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accent1">
                    <a:lumMod val="50000"/>
                  </a:schemeClr>
                </a:solidFill>
              </a:rPr>
              <a:t>return</a:t>
            </a:r>
            <a:endParaRPr lang="de-DE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de-DE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de-DE" sz="20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23880" y="368660"/>
            <a:ext cx="7277100" cy="763974"/>
          </a:xfrm>
        </p:spPr>
        <p:txBody>
          <a:bodyPr/>
          <a:lstStyle/>
          <a:p>
            <a:r>
              <a:rPr lang="en-US" dirty="0" smtClean="0"/>
              <a:t>Sensitivity Analysis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433199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Datumsplatzhalt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de-DE" sz="1000" b="0" dirty="0" smtClean="0">
                <a:solidFill>
                  <a:schemeClr val="accent5">
                    <a:lumMod val="50000"/>
                  </a:schemeClr>
                </a:solidFill>
              </a:rPr>
              <a:t>26.09.2014</a:t>
            </a:r>
          </a:p>
        </p:txBody>
      </p:sp>
      <p:sp>
        <p:nvSpPr>
          <p:cNvPr id="5126" name="Foliennummernplatzhalter 5"/>
          <p:cNvSpPr>
            <a:spLocks noGrp="1"/>
          </p:cNvSpPr>
          <p:nvPr>
            <p:ph type="sldNum" sz="quarter" idx="4294967295"/>
          </p:nvPr>
        </p:nvSpPr>
        <p:spPr>
          <a:xfrm>
            <a:off x="8532813" y="6224588"/>
            <a:ext cx="576262" cy="457200"/>
          </a:xfrm>
          <a:prstGeom prst="rect">
            <a:avLst/>
          </a:prstGeom>
          <a:noFill/>
        </p:spPr>
        <p:txBody>
          <a:bodyPr/>
          <a:lstStyle/>
          <a:p>
            <a:fld id="{555C552E-8B76-4691-9454-0E4346C0E0F8}" type="slidenum">
              <a:rPr lang="de-DE" b="0" smtClean="0"/>
              <a:pPr/>
              <a:t>24</a:t>
            </a:fld>
            <a:endParaRPr lang="de-DE" b="0" dirty="0" smtClean="0"/>
          </a:p>
        </p:txBody>
      </p:sp>
      <p:sp>
        <p:nvSpPr>
          <p:cNvPr id="9" name="Inhaltsplatzhalter 2"/>
          <p:cNvSpPr>
            <a:spLocks noGrp="1"/>
          </p:cNvSpPr>
          <p:nvPr>
            <p:ph idx="1"/>
          </p:nvPr>
        </p:nvSpPr>
        <p:spPr>
          <a:xfrm>
            <a:off x="423880" y="1533526"/>
            <a:ext cx="7534275" cy="514826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Presented for each case study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Tables with technical result </a:t>
            </a:r>
          </a:p>
          <a:p>
            <a:pPr lvl="1">
              <a:lnSpc>
                <a:spcPct val="150000"/>
              </a:lnSpc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Solar System yield</a:t>
            </a:r>
          </a:p>
          <a:p>
            <a:pPr lvl="1">
              <a:lnSpc>
                <a:spcPct val="150000"/>
              </a:lnSpc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Efficiency, Solar fraction</a:t>
            </a:r>
          </a:p>
          <a:p>
            <a:pPr lvl="1">
              <a:lnSpc>
                <a:spcPct val="150000"/>
              </a:lnSpc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Saved fuels</a:t>
            </a:r>
            <a:endParaRPr lang="de-DE" sz="2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Chart for each output parameter showing the dependency on the dynamic input parameters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Critical values for economic viability</a:t>
            </a:r>
          </a:p>
          <a:p>
            <a:pPr marL="0" indent="0">
              <a:lnSpc>
                <a:spcPct val="150000"/>
              </a:lnSpc>
              <a:buNone/>
            </a:pPr>
            <a:endParaRPr lang="de-DE" sz="20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23880" y="368660"/>
            <a:ext cx="7277100" cy="763974"/>
          </a:xfrm>
        </p:spPr>
        <p:txBody>
          <a:bodyPr/>
          <a:lstStyle/>
          <a:p>
            <a:r>
              <a:rPr lang="en-US" dirty="0" smtClean="0"/>
              <a:t>Results of sensitivity analysis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195957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Study </a:t>
            </a:r>
            <a:r>
              <a:rPr lang="de-DE" dirty="0" err="1" smtClean="0"/>
              <a:t>outline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19122" y="1465263"/>
            <a:ext cx="8437354" cy="5148262"/>
          </a:xfrm>
        </p:spPr>
        <p:txBody>
          <a:bodyPr/>
          <a:lstStyle/>
          <a:p>
            <a:pPr>
              <a:buNone/>
            </a:pPr>
            <a:r>
              <a:rPr lang="de-DE" dirty="0" smtClean="0"/>
              <a:t>Chapter</a:t>
            </a:r>
          </a:p>
          <a:p>
            <a:r>
              <a:rPr lang="de-DE" b="1" dirty="0" smtClean="0"/>
              <a:t>1. Executive </a:t>
            </a:r>
            <a:r>
              <a:rPr lang="de-DE" b="1" dirty="0" err="1" smtClean="0"/>
              <a:t>Summary</a:t>
            </a:r>
            <a:endParaRPr lang="de-DE" dirty="0" smtClean="0"/>
          </a:p>
          <a:p>
            <a:r>
              <a:rPr lang="en-US" b="1" dirty="0" smtClean="0"/>
              <a:t>2. </a:t>
            </a:r>
            <a:r>
              <a:rPr lang="en-US" b="1" dirty="0" smtClean="0"/>
              <a:t>Introduction</a:t>
            </a:r>
            <a:endParaRPr lang="de-DE" dirty="0" smtClean="0"/>
          </a:p>
          <a:p>
            <a:pPr lvl="1"/>
            <a:r>
              <a:rPr lang="en-US" dirty="0" smtClean="0"/>
              <a:t>Solar </a:t>
            </a:r>
            <a:r>
              <a:rPr lang="en-US" dirty="0" smtClean="0"/>
              <a:t>Thermal Market Profile / Institutional Framework</a:t>
            </a:r>
            <a:endParaRPr lang="de-DE" dirty="0" smtClean="0"/>
          </a:p>
          <a:p>
            <a:pPr lvl="1"/>
            <a:r>
              <a:rPr lang="en-US" dirty="0" err="1" smtClean="0"/>
              <a:t>Levelized</a:t>
            </a:r>
            <a:r>
              <a:rPr lang="en-US" dirty="0" smtClean="0"/>
              <a:t> </a:t>
            </a:r>
            <a:r>
              <a:rPr lang="en-US" dirty="0" smtClean="0"/>
              <a:t>heat generation costs of conventional technologies (natural gas / oil / co-generation, subsidies)</a:t>
            </a:r>
            <a:endParaRPr lang="de-DE" dirty="0" smtClean="0"/>
          </a:p>
          <a:p>
            <a:r>
              <a:rPr lang="en-US" b="1" dirty="0" smtClean="0"/>
              <a:t>3. Solar Technologies </a:t>
            </a:r>
            <a:endParaRPr lang="de-DE" dirty="0" smtClean="0"/>
          </a:p>
          <a:p>
            <a:pPr lvl="0"/>
            <a:r>
              <a:rPr lang="en-US" b="1" dirty="0" smtClean="0"/>
              <a:t>Heating and Cooling</a:t>
            </a:r>
            <a:endParaRPr lang="de-DE" dirty="0" smtClean="0"/>
          </a:p>
          <a:p>
            <a:pPr lvl="1"/>
            <a:r>
              <a:rPr lang="en-US" dirty="0" smtClean="0"/>
              <a:t>Heat integration methods</a:t>
            </a:r>
            <a:endParaRPr lang="de-DE" dirty="0" smtClean="0"/>
          </a:p>
          <a:p>
            <a:pPr lvl="1"/>
            <a:r>
              <a:rPr lang="en-US" dirty="0" smtClean="0"/>
              <a:t>Solar air conditioning and cooling</a:t>
            </a:r>
            <a:endParaRPr lang="de-DE" dirty="0" smtClean="0"/>
          </a:p>
          <a:p>
            <a:pPr lvl="0"/>
            <a:r>
              <a:rPr lang="en-US" b="1" dirty="0" smtClean="0"/>
              <a:t>Collector types:</a:t>
            </a:r>
            <a:endParaRPr lang="de-DE" dirty="0" smtClean="0"/>
          </a:p>
          <a:p>
            <a:pPr lvl="0"/>
            <a:r>
              <a:rPr lang="en-US" dirty="0" smtClean="0"/>
              <a:t>-	Flat plate collector / Evacuated tubes / Concentrated Fresnel / Concentrated Parabolic / trough / Absorber</a:t>
            </a:r>
            <a:endParaRPr lang="de-DE" dirty="0" smtClean="0"/>
          </a:p>
          <a:p>
            <a:r>
              <a:rPr lang="en-US" dirty="0" smtClean="0"/>
              <a:t>- </a:t>
            </a:r>
            <a:r>
              <a:rPr lang="en-US" dirty="0" smtClean="0"/>
              <a:t>	Conclusion</a:t>
            </a:r>
            <a:r>
              <a:rPr lang="en-US" dirty="0" smtClean="0"/>
              <a:t>: most frequently applied technologies (incl. Matrix)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BSW-Solar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29F25F2-F21B-4E3A-AC5F-41E5A77E30D4}" type="slidenum">
              <a:rPr lang="de-DE" smtClean="0"/>
              <a:pPr>
                <a:defRPr/>
              </a:pPr>
              <a:t>25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Study </a:t>
            </a:r>
            <a:r>
              <a:rPr lang="de-DE" dirty="0" err="1" smtClean="0"/>
              <a:t>outline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4. Relevant applications in Tunisia</a:t>
            </a:r>
            <a:endParaRPr lang="de-DE" dirty="0" smtClean="0"/>
          </a:p>
          <a:p>
            <a:pPr lvl="0"/>
            <a:r>
              <a:rPr lang="en-US" b="1" dirty="0" smtClean="0"/>
              <a:t>tertiary sector</a:t>
            </a:r>
            <a:endParaRPr lang="de-DE" dirty="0" smtClean="0"/>
          </a:p>
          <a:p>
            <a:pPr lvl="1"/>
            <a:r>
              <a:rPr lang="en-US" dirty="0" smtClean="0"/>
              <a:t>Sector 1: energy supply, process, temperatures, location specifics, heat costs, relevance of energy costs, investment behavior (incl. accepted criteria of economic viability)</a:t>
            </a:r>
            <a:endParaRPr lang="de-DE" dirty="0" smtClean="0"/>
          </a:p>
          <a:p>
            <a:pPr lvl="1"/>
            <a:r>
              <a:rPr lang="en-US" dirty="0" smtClean="0"/>
              <a:t>Sector 2-4…</a:t>
            </a:r>
            <a:endParaRPr lang="de-DE" dirty="0" smtClean="0"/>
          </a:p>
          <a:p>
            <a:pPr lvl="0"/>
            <a:r>
              <a:rPr lang="en-US" b="1" dirty="0" smtClean="0"/>
              <a:t>industrial sector</a:t>
            </a:r>
            <a:endParaRPr lang="de-DE" dirty="0" smtClean="0"/>
          </a:p>
          <a:p>
            <a:pPr lvl="1"/>
            <a:r>
              <a:rPr lang="en-US" dirty="0" smtClean="0"/>
              <a:t>Sector 1: energy supply, process, temperatures, location specifics, heat costs, relevance of energy costs,  investment behavior (incl. accepted criteria of economic viability)</a:t>
            </a:r>
            <a:endParaRPr lang="de-DE" dirty="0" smtClean="0"/>
          </a:p>
          <a:p>
            <a:pPr lvl="1"/>
            <a:r>
              <a:rPr lang="en-US" dirty="0" smtClean="0"/>
              <a:t>Sector 2-4 …</a:t>
            </a:r>
            <a:endParaRPr lang="de-DE" dirty="0" smtClean="0"/>
          </a:p>
          <a:p>
            <a:pPr lvl="1"/>
            <a:r>
              <a:rPr lang="en-US" dirty="0" smtClean="0"/>
              <a:t>- Conclusion: Selection of applications for further analysis 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BSW-Solar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29F25F2-F21B-4E3A-AC5F-41E5A77E30D4}" type="slidenum">
              <a:rPr lang="de-DE" smtClean="0"/>
              <a:pPr>
                <a:defRPr/>
              </a:pPr>
              <a:t>26</a:t>
            </a:fld>
            <a:endParaRPr lang="de-DE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Study </a:t>
            </a:r>
            <a:r>
              <a:rPr lang="de-DE" dirty="0" err="1" smtClean="0"/>
              <a:t>outline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5. Case Studies</a:t>
            </a:r>
            <a:endParaRPr lang="de-DE" dirty="0" smtClean="0"/>
          </a:p>
          <a:p>
            <a:pPr lvl="1"/>
            <a:r>
              <a:rPr lang="en-US" dirty="0" smtClean="0"/>
              <a:t>Overview of selected cases</a:t>
            </a:r>
            <a:endParaRPr lang="de-DE" dirty="0" smtClean="0"/>
          </a:p>
          <a:p>
            <a:pPr lvl="1"/>
            <a:r>
              <a:rPr lang="en-US" dirty="0" smtClean="0"/>
              <a:t>general boundary conditions (climate zones / irradiation, prices)</a:t>
            </a:r>
            <a:endParaRPr lang="de-DE" dirty="0" smtClean="0"/>
          </a:p>
          <a:p>
            <a:pPr lvl="1"/>
            <a:r>
              <a:rPr lang="en-US" dirty="0" smtClean="0"/>
              <a:t>method of economic analysis (output parameters, optimum definition)</a:t>
            </a:r>
            <a:endParaRPr lang="de-DE" dirty="0" smtClean="0"/>
          </a:p>
          <a:p>
            <a:pPr lvl="1"/>
            <a:r>
              <a:rPr lang="en-US" dirty="0" smtClean="0"/>
              <a:t>description of T-Sol</a:t>
            </a:r>
            <a:endParaRPr lang="de-DE" dirty="0" smtClean="0"/>
          </a:p>
          <a:p>
            <a:pPr lvl="1"/>
            <a:r>
              <a:rPr lang="en-US" dirty="0" smtClean="0"/>
              <a:t>Case 1</a:t>
            </a:r>
            <a:endParaRPr lang="de-DE" dirty="0" smtClean="0"/>
          </a:p>
          <a:p>
            <a:pPr lvl="2"/>
            <a:r>
              <a:rPr lang="en-US" dirty="0" smtClean="0"/>
              <a:t>case-specific input parameters</a:t>
            </a:r>
            <a:endParaRPr lang="de-DE" dirty="0" smtClean="0"/>
          </a:p>
          <a:p>
            <a:pPr lvl="2"/>
            <a:r>
              <a:rPr lang="en-US" dirty="0" smtClean="0"/>
              <a:t>solar system description</a:t>
            </a:r>
            <a:endParaRPr lang="de-DE" dirty="0" smtClean="0"/>
          </a:p>
          <a:p>
            <a:pPr lvl="2"/>
            <a:r>
              <a:rPr lang="en-US" dirty="0" smtClean="0"/>
              <a:t>results (incl. sensitivities) and economic optimum (recommended design and dimensioning)</a:t>
            </a:r>
            <a:endParaRPr lang="de-DE" dirty="0" smtClean="0"/>
          </a:p>
          <a:p>
            <a:pPr lvl="1"/>
            <a:r>
              <a:rPr lang="en-US" dirty="0" smtClean="0"/>
              <a:t>Case 2-8…</a:t>
            </a:r>
            <a:endParaRPr lang="de-DE" dirty="0" smtClean="0"/>
          </a:p>
          <a:p>
            <a:pPr lvl="1"/>
            <a:r>
              <a:rPr lang="en-US" dirty="0" smtClean="0"/>
              <a:t>- Conclusions of case studies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BSW-Solar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29F25F2-F21B-4E3A-AC5F-41E5A77E30D4}" type="slidenum">
              <a:rPr lang="de-DE" smtClean="0"/>
              <a:pPr>
                <a:defRPr/>
              </a:pPr>
              <a:t>27</a:t>
            </a:fld>
            <a:endParaRPr lang="de-DE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Study </a:t>
            </a:r>
            <a:r>
              <a:rPr lang="de-DE" dirty="0" err="1" smtClean="0"/>
              <a:t>outline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19122" y="1340768"/>
            <a:ext cx="7534275" cy="5148262"/>
          </a:xfrm>
        </p:spPr>
        <p:txBody>
          <a:bodyPr/>
          <a:lstStyle/>
          <a:p>
            <a:r>
              <a:rPr lang="en-US" b="1" dirty="0" smtClean="0"/>
              <a:t>6. Economic conclusions</a:t>
            </a:r>
            <a:endParaRPr lang="de-DE" dirty="0" smtClean="0"/>
          </a:p>
          <a:p>
            <a:pPr lvl="1"/>
            <a:r>
              <a:rPr lang="en-US" dirty="0" smtClean="0"/>
              <a:t>evaluation of cases</a:t>
            </a:r>
            <a:endParaRPr lang="de-DE" dirty="0" smtClean="0"/>
          </a:p>
          <a:p>
            <a:pPr lvl="1"/>
            <a:r>
              <a:rPr lang="en-US" dirty="0" smtClean="0"/>
              <a:t>optimum scenario</a:t>
            </a:r>
            <a:endParaRPr lang="de-DE" dirty="0" smtClean="0"/>
          </a:p>
          <a:p>
            <a:pPr lvl="1"/>
            <a:r>
              <a:rPr lang="en-US" dirty="0" smtClean="0"/>
              <a:t>recommended technologies</a:t>
            </a:r>
            <a:endParaRPr lang="de-DE" dirty="0" smtClean="0"/>
          </a:p>
          <a:p>
            <a:pPr lvl="1"/>
            <a:r>
              <a:rPr lang="en-US" dirty="0" smtClean="0"/>
              <a:t>comparison with conventional technologies</a:t>
            </a:r>
            <a:endParaRPr lang="de-DE" dirty="0" smtClean="0"/>
          </a:p>
          <a:p>
            <a:pPr lvl="1"/>
            <a:r>
              <a:rPr lang="en-US" dirty="0" smtClean="0"/>
              <a:t> conclusion</a:t>
            </a:r>
            <a:endParaRPr lang="de-DE" dirty="0" smtClean="0"/>
          </a:p>
          <a:p>
            <a:r>
              <a:rPr lang="en-US" b="1" dirty="0" smtClean="0"/>
              <a:t>7. Market potential</a:t>
            </a:r>
            <a:endParaRPr lang="de-DE" dirty="0" smtClean="0"/>
          </a:p>
          <a:p>
            <a:pPr lvl="1"/>
            <a:r>
              <a:rPr lang="en-US" dirty="0" smtClean="0"/>
              <a:t>method (based on energy audit data / sample solar fraction of recommended technology)</a:t>
            </a:r>
            <a:endParaRPr lang="de-DE" dirty="0" smtClean="0"/>
          </a:p>
          <a:p>
            <a:pPr lvl="1"/>
            <a:r>
              <a:rPr lang="en-US" dirty="0" smtClean="0"/>
              <a:t>potential per sector</a:t>
            </a:r>
            <a:endParaRPr lang="de-DE" dirty="0" smtClean="0"/>
          </a:p>
          <a:p>
            <a:pPr lvl="1"/>
            <a:r>
              <a:rPr lang="en-US" dirty="0" smtClean="0"/>
              <a:t>- recommendations on how to transfer technical in economic potential</a:t>
            </a:r>
            <a:endParaRPr lang="de-DE" dirty="0" smtClean="0"/>
          </a:p>
          <a:p>
            <a:r>
              <a:rPr lang="en-US" b="1" dirty="0" smtClean="0"/>
              <a:t>8. Political recommendation</a:t>
            </a:r>
            <a:endParaRPr lang="de-DE" dirty="0" smtClean="0"/>
          </a:p>
          <a:p>
            <a:pPr lvl="1"/>
            <a:r>
              <a:rPr lang="en-US" dirty="0" smtClean="0"/>
              <a:t>barriers and challenges from an economic perspective</a:t>
            </a:r>
            <a:endParaRPr lang="de-DE" dirty="0" smtClean="0"/>
          </a:p>
          <a:p>
            <a:pPr lvl="1"/>
            <a:r>
              <a:rPr lang="en-US" dirty="0" smtClean="0"/>
              <a:t>investment requirements</a:t>
            </a:r>
            <a:endParaRPr lang="de-DE" dirty="0" smtClean="0"/>
          </a:p>
          <a:p>
            <a:pPr lvl="1"/>
            <a:r>
              <a:rPr lang="en-US" dirty="0" smtClean="0"/>
              <a:t>subsidy and framework requirements</a:t>
            </a:r>
            <a:endParaRPr lang="de-DE" dirty="0" smtClean="0"/>
          </a:p>
          <a:p>
            <a:pPr lvl="1"/>
            <a:r>
              <a:rPr lang="en-US" dirty="0" smtClean="0"/>
              <a:t>- final recommendations derived from optimum scenario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BSW-Solar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29F25F2-F21B-4E3A-AC5F-41E5A77E30D4}" type="slidenum">
              <a:rPr lang="de-DE" smtClean="0"/>
              <a:pPr>
                <a:defRPr/>
              </a:pPr>
              <a:t>28</a:t>
            </a:fld>
            <a:endParaRPr lang="de-DE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missing</a:t>
            </a:r>
            <a:r>
              <a:rPr lang="de-DE" dirty="0" smtClean="0"/>
              <a:t>?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BSW-Solar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29F25F2-F21B-4E3A-AC5F-41E5A77E30D4}" type="slidenum">
              <a:rPr lang="de-DE" smtClean="0"/>
              <a:pPr>
                <a:defRPr/>
              </a:pPr>
              <a:t>29</a:t>
            </a:fld>
            <a:endParaRPr lang="de-DE"/>
          </a:p>
        </p:txBody>
      </p:sp>
      <p:pic>
        <p:nvPicPr>
          <p:cNvPr id="6" name="Picture 7" descr="Hotel_PfaelzerHof_Braunschweig_150"/>
          <p:cNvPicPr>
            <a:picLocks noChangeAspect="1" noChangeArrowheads="1"/>
          </p:cNvPicPr>
          <p:nvPr/>
        </p:nvPicPr>
        <p:blipFill>
          <a:blip r:embed="rId2" cstate="print"/>
          <a:srcRect t="-18018" r="-8212"/>
          <a:stretch>
            <a:fillRect/>
          </a:stretch>
        </p:blipFill>
        <p:spPr bwMode="auto">
          <a:xfrm>
            <a:off x="5508104" y="4546600"/>
            <a:ext cx="3951287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 smtClean="0"/>
              <a:t>Consortium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8486775" y="5638800"/>
            <a:ext cx="657225" cy="993775"/>
          </a:xfrm>
        </p:spPr>
        <p:txBody>
          <a:bodyPr/>
          <a:lstStyle/>
          <a:p>
            <a:pPr>
              <a:defRPr/>
            </a:pPr>
            <a:r>
              <a:rPr lang="de-DE" smtClean="0"/>
              <a:t>© BSW-Solar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8891588" y="495300"/>
            <a:ext cx="252412" cy="638175"/>
          </a:xfrm>
        </p:spPr>
        <p:txBody>
          <a:bodyPr/>
          <a:lstStyle/>
          <a:p>
            <a:pPr>
              <a:defRPr/>
            </a:pPr>
            <a:fld id="{A29F25F2-F21B-4E3A-AC5F-41E5A77E30D4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mtClean="0"/>
              <a:t>Merci pour</a:t>
            </a:r>
            <a:r>
              <a:rPr lang="de-DE" dirty="0" smtClean="0"/>
              <a:t> </a:t>
            </a:r>
            <a:r>
              <a:rPr lang="de-DE" dirty="0" err="1" smtClean="0"/>
              <a:t>votre</a:t>
            </a:r>
            <a:r>
              <a:rPr lang="de-DE" dirty="0" smtClean="0"/>
              <a:t> </a:t>
            </a:r>
            <a:r>
              <a:rPr lang="de-DE" dirty="0" err="1" smtClean="0"/>
              <a:t>attention</a:t>
            </a:r>
            <a:r>
              <a:rPr lang="de-DE" dirty="0" smtClean="0"/>
              <a:t>!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8486775" y="5638800"/>
            <a:ext cx="657225" cy="993775"/>
          </a:xfrm>
        </p:spPr>
        <p:txBody>
          <a:bodyPr/>
          <a:lstStyle/>
          <a:p>
            <a:pPr>
              <a:defRPr/>
            </a:pPr>
            <a:r>
              <a:rPr lang="de-DE" smtClean="0"/>
              <a:t>© BSW-Solar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8891588" y="495300"/>
            <a:ext cx="252412" cy="638175"/>
          </a:xfrm>
        </p:spPr>
        <p:txBody>
          <a:bodyPr/>
          <a:lstStyle/>
          <a:p>
            <a:pPr>
              <a:defRPr/>
            </a:pPr>
            <a:fld id="{A29F25F2-F21B-4E3A-AC5F-41E5A77E30D4}" type="slidenum">
              <a:rPr lang="de-DE" smtClean="0"/>
              <a:pPr>
                <a:defRPr/>
              </a:pPr>
              <a:t>30</a:t>
            </a:fld>
            <a:endParaRPr lang="de-DE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Back </a:t>
            </a:r>
            <a:r>
              <a:rPr lang="de-DE" dirty="0" err="1" smtClean="0"/>
              <a:t>up</a:t>
            </a:r>
            <a:r>
              <a:rPr lang="de-DE" dirty="0" smtClean="0"/>
              <a:t>: BSW-Solar </a:t>
            </a:r>
            <a:r>
              <a:rPr lang="de-DE" dirty="0" err="1" smtClean="0"/>
              <a:t>Activities</a:t>
            </a:r>
            <a:r>
              <a:rPr lang="de-DE" dirty="0" smtClean="0"/>
              <a:t> + </a:t>
            </a:r>
            <a:r>
              <a:rPr lang="de-DE" dirty="0" err="1" smtClean="0"/>
              <a:t>Examples</a:t>
            </a:r>
            <a:endParaRPr lang="de-DE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Eine Vielzahl geeigneter Prozesse bestimmen das Marktpotenzial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BSW-Solar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B02E3FA-F354-4098-99B9-7ED1609A04A8}" type="slidenum">
              <a:rPr lang="de-DE" smtClean="0"/>
              <a:pPr>
                <a:defRPr/>
              </a:pPr>
              <a:t>32</a:t>
            </a:fld>
            <a:endParaRPr lang="de-DE"/>
          </a:p>
        </p:txBody>
      </p:sp>
      <p:pic>
        <p:nvPicPr>
          <p:cNvPr id="8" name="Picture 2" descr="Z:\solar@uni-kassel.de\Forschung\Prozesswaerme\3_Wissenschaft\Potentialstudie\9_Abbildungen\5-2 Geeignete Prozesse.png"/>
          <p:cNvPicPr>
            <a:picLocks noChangeAspect="1" noChangeArrowheads="1"/>
          </p:cNvPicPr>
          <p:nvPr/>
        </p:nvPicPr>
        <p:blipFill>
          <a:blip r:embed="rId2" cstate="print"/>
          <a:srcRect b="46437"/>
          <a:stretch>
            <a:fillRect/>
          </a:stretch>
        </p:blipFill>
        <p:spPr bwMode="auto">
          <a:xfrm>
            <a:off x="181600" y="1440152"/>
            <a:ext cx="4353516" cy="3614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Z:\solar@uni-kassel.de\Forschung\Prozesswaerme\3_Wissenschaft\Potentialstudie\9_Abbildungen\5-2 Geeignete Prozesse.png"/>
          <p:cNvPicPr>
            <a:picLocks noChangeAspect="1" noChangeArrowheads="1"/>
          </p:cNvPicPr>
          <p:nvPr/>
        </p:nvPicPr>
        <p:blipFill>
          <a:blip r:embed="rId2" cstate="print"/>
          <a:srcRect t="53563"/>
          <a:stretch>
            <a:fillRect/>
          </a:stretch>
        </p:blipFill>
        <p:spPr bwMode="auto">
          <a:xfrm>
            <a:off x="4707359" y="1638799"/>
            <a:ext cx="4353516" cy="3134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Z:\solar@uni-kassel.de\Forschung\Prozesswaerme\3_Wissenschaft\Potentialstudie\9_Abbildungen\5-2 Geeignete Prozesse.png"/>
          <p:cNvPicPr>
            <a:picLocks noChangeAspect="1" noChangeArrowheads="1"/>
          </p:cNvPicPr>
          <p:nvPr/>
        </p:nvPicPr>
        <p:blipFill>
          <a:blip r:embed="rId2" cstate="print"/>
          <a:srcRect b="97096"/>
          <a:stretch>
            <a:fillRect/>
          </a:stretch>
        </p:blipFill>
        <p:spPr bwMode="auto">
          <a:xfrm>
            <a:off x="4695484" y="1440152"/>
            <a:ext cx="4353516" cy="19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hteck 11"/>
          <p:cNvSpPr/>
          <p:nvPr/>
        </p:nvSpPr>
        <p:spPr bwMode="auto">
          <a:xfrm>
            <a:off x="6175169" y="5094514"/>
            <a:ext cx="1883485" cy="112372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ＭＳ Ｐゴシック" pitchFamily="34" charset="-128"/>
              </a:rPr>
              <a:t>Information zur Verfügung gestellt</a:t>
            </a:r>
            <a:r>
              <a:rPr kumimoji="0" lang="de-DE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ＭＳ Ｐゴシック" pitchFamily="34" charset="-128"/>
              </a:rPr>
              <a:t> von</a:t>
            </a:r>
            <a:endParaRPr kumimoji="0" 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ＭＳ Ｐゴシック" pitchFamily="34" charset="-128"/>
            </a:endParaRPr>
          </a:p>
        </p:txBody>
      </p:sp>
      <p:pic>
        <p:nvPicPr>
          <p:cNvPr id="13" name="Picture 6" descr="Z:\solar@uni-kassel.de\Administratives\8 Aussendarstellung (K-Vajen)\6-1 Logos\SAT 1001\sat_logo\sat_logo_10011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5169" y="5570885"/>
            <a:ext cx="1871610" cy="635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el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r>
              <a:rPr lang="de-DE" dirty="0" smtClean="0"/>
              <a:t>Neue Arbeitsgruppe Industrielle Prozesswärme im BSW-Solar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19100" y="1411288"/>
            <a:ext cx="7705725" cy="4926012"/>
          </a:xfrm>
        </p:spPr>
        <p:txBody>
          <a:bodyPr/>
          <a:lstStyle/>
          <a:p>
            <a:pPr marL="0" indent="0">
              <a:buFontTx/>
              <a:buNone/>
              <a:tabLst>
                <a:tab pos="355600" algn="l"/>
              </a:tabLst>
            </a:pPr>
            <a:r>
              <a:rPr lang="de-DE" sz="1800" dirty="0" smtClean="0">
                <a:solidFill>
                  <a:schemeClr val="accent1"/>
                </a:solidFill>
                <a:ea typeface="ＭＳ Ｐゴシック" charset="-128"/>
                <a:cs typeface="Arial" charset="0"/>
              </a:rPr>
              <a:t>Gründung am 08. Mai 2012 in Bad Staffelstein </a:t>
            </a:r>
          </a:p>
          <a:p>
            <a:pPr marL="0" indent="0">
              <a:buFontTx/>
              <a:buNone/>
              <a:tabLst>
                <a:tab pos="355600" algn="l"/>
              </a:tabLst>
            </a:pPr>
            <a:r>
              <a:rPr lang="de-DE" sz="1800" dirty="0" smtClean="0">
                <a:solidFill>
                  <a:schemeClr val="accent1"/>
                </a:solidFill>
                <a:ea typeface="ＭＳ Ｐゴシック" charset="-128"/>
                <a:cs typeface="Arial" charset="0"/>
              </a:rPr>
              <a:t>Workshop mit rund 15 Firmen zur Ideenfindung</a:t>
            </a:r>
          </a:p>
          <a:p>
            <a:pPr marL="0" indent="0">
              <a:buFontTx/>
              <a:buNone/>
              <a:tabLst>
                <a:tab pos="355600" algn="l"/>
              </a:tabLst>
            </a:pPr>
            <a:endParaRPr lang="de-DE" sz="800" dirty="0" smtClean="0">
              <a:solidFill>
                <a:schemeClr val="accent1"/>
              </a:solidFill>
              <a:ea typeface="ＭＳ Ｐゴシック" charset="-128"/>
              <a:cs typeface="Arial" charset="0"/>
            </a:endParaRPr>
          </a:p>
          <a:p>
            <a:pPr marL="0" indent="0">
              <a:buFontTx/>
              <a:buNone/>
              <a:tabLst>
                <a:tab pos="355600" algn="l"/>
              </a:tabLst>
            </a:pPr>
            <a:r>
              <a:rPr lang="de-DE" sz="1800" b="1" dirty="0" smtClean="0">
                <a:solidFill>
                  <a:schemeClr val="accent1"/>
                </a:solidFill>
                <a:ea typeface="ＭＳ Ｐゴシック" charset="-128"/>
                <a:cs typeface="Arial" charset="0"/>
              </a:rPr>
              <a:t>Definiertes Tätigkeitsgebiet</a:t>
            </a:r>
          </a:p>
          <a:p>
            <a:pPr marL="0" indent="0">
              <a:buFontTx/>
              <a:buNone/>
              <a:tabLst>
                <a:tab pos="355600" algn="l"/>
              </a:tabLst>
            </a:pPr>
            <a:r>
              <a:rPr lang="de-DE" sz="1800" dirty="0" smtClean="0">
                <a:solidFill>
                  <a:schemeClr val="accent1"/>
                </a:solidFill>
                <a:ea typeface="ＭＳ Ｐゴシック" charset="-128"/>
                <a:cs typeface="Arial" charset="0"/>
              </a:rPr>
              <a:t>Prozesswärmeanwendungen bis 100°C, aber auch höhere Temperaturen werden berücksichtigt, genauso Fernwärmeanwendungen, da die Herausforderungen und Lösungen für die Solarthermie dabei ähnlich sind.</a:t>
            </a:r>
          </a:p>
          <a:p>
            <a:pPr marL="0" indent="0">
              <a:buFontTx/>
              <a:buNone/>
              <a:tabLst>
                <a:tab pos="355600" algn="l"/>
              </a:tabLst>
            </a:pPr>
            <a:endParaRPr lang="de-DE" sz="800" dirty="0" smtClean="0">
              <a:solidFill>
                <a:schemeClr val="accent1"/>
              </a:solidFill>
              <a:ea typeface="ＭＳ Ｐゴシック" charset="-128"/>
              <a:cs typeface="Arial" charset="0"/>
            </a:endParaRPr>
          </a:p>
          <a:p>
            <a:pPr marL="0" indent="0">
              <a:buFontTx/>
              <a:buNone/>
              <a:tabLst>
                <a:tab pos="355600" algn="l"/>
              </a:tabLst>
            </a:pPr>
            <a:r>
              <a:rPr lang="de-DE" sz="1800" b="1" dirty="0" smtClean="0">
                <a:solidFill>
                  <a:schemeClr val="accent1"/>
                </a:solidFill>
                <a:ea typeface="ＭＳ Ｐゴシック" charset="-128"/>
                <a:cs typeface="Arial" charset="0"/>
              </a:rPr>
              <a:t>Ziele und Aktivitäten bisher: </a:t>
            </a:r>
          </a:p>
          <a:p>
            <a:pPr marL="355600" indent="-355600">
              <a:lnSpc>
                <a:spcPct val="90000"/>
              </a:lnSpc>
              <a:spcBef>
                <a:spcPct val="50000"/>
              </a:spcBef>
              <a:tabLst>
                <a:tab pos="355600" algn="l"/>
              </a:tabLst>
            </a:pPr>
            <a:r>
              <a:rPr lang="de-DE" sz="1800" dirty="0" smtClean="0">
                <a:solidFill>
                  <a:schemeClr val="accent1"/>
                </a:solidFill>
                <a:ea typeface="ＭＳ Ｐゴシック" charset="-128"/>
                <a:cs typeface="Arial" charset="0"/>
              </a:rPr>
              <a:t>Arbeitsprogramm mit </a:t>
            </a:r>
            <a:r>
              <a:rPr lang="de-DE" sz="1800" dirty="0" err="1" smtClean="0">
                <a:solidFill>
                  <a:schemeClr val="accent1"/>
                </a:solidFill>
                <a:ea typeface="ＭＳ Ｐゴシック" charset="-128"/>
                <a:cs typeface="Arial" charset="0"/>
              </a:rPr>
              <a:t>Priorisierung</a:t>
            </a:r>
            <a:endParaRPr lang="de-DE" sz="1800" dirty="0" smtClean="0">
              <a:solidFill>
                <a:schemeClr val="accent1"/>
              </a:solidFill>
              <a:ea typeface="ＭＳ Ｐゴシック" charset="-128"/>
              <a:cs typeface="Arial" charset="0"/>
            </a:endParaRPr>
          </a:p>
          <a:p>
            <a:pPr marL="355600" indent="-355600">
              <a:lnSpc>
                <a:spcPct val="90000"/>
              </a:lnSpc>
              <a:spcBef>
                <a:spcPct val="50000"/>
              </a:spcBef>
              <a:tabLst>
                <a:tab pos="355600" algn="l"/>
              </a:tabLst>
            </a:pPr>
            <a:r>
              <a:rPr lang="de-DE" sz="1800" dirty="0" smtClean="0">
                <a:solidFill>
                  <a:schemeClr val="accent1"/>
                </a:solidFill>
                <a:ea typeface="ＭＳ Ｐゴシック" charset="-128"/>
                <a:cs typeface="Arial" charset="0"/>
              </a:rPr>
              <a:t>Markterkundung (Zielgruppen, </a:t>
            </a:r>
            <a:r>
              <a:rPr lang="de-DE" dirty="0" smtClean="0">
                <a:solidFill>
                  <a:schemeClr val="accent1"/>
                </a:solidFill>
                <a:ea typeface="ＭＳ Ｐゴシック" charset="-128"/>
                <a:cs typeface="Arial" charset="0"/>
              </a:rPr>
              <a:t>Technik)</a:t>
            </a:r>
          </a:p>
          <a:p>
            <a:pPr marL="355600" indent="-355600">
              <a:lnSpc>
                <a:spcPct val="90000"/>
              </a:lnSpc>
              <a:spcBef>
                <a:spcPct val="50000"/>
              </a:spcBef>
              <a:tabLst>
                <a:tab pos="355600" algn="l"/>
              </a:tabLst>
            </a:pPr>
            <a:r>
              <a:rPr lang="de-DE" sz="1800" dirty="0" smtClean="0">
                <a:solidFill>
                  <a:schemeClr val="accent1"/>
                </a:solidFill>
                <a:ea typeface="ＭＳ Ｐゴシック" charset="-128"/>
                <a:cs typeface="Arial" charset="0"/>
              </a:rPr>
              <a:t>Erstellung von Lastenheften für Studien</a:t>
            </a:r>
          </a:p>
          <a:p>
            <a:pPr marL="355600" indent="-355600">
              <a:lnSpc>
                <a:spcPct val="90000"/>
              </a:lnSpc>
              <a:spcBef>
                <a:spcPct val="50000"/>
              </a:spcBef>
              <a:tabLst>
                <a:tab pos="355600" algn="l"/>
              </a:tabLst>
            </a:pPr>
            <a:r>
              <a:rPr lang="de-DE" sz="1800" dirty="0" smtClean="0">
                <a:solidFill>
                  <a:schemeClr val="accent1"/>
                </a:solidFill>
                <a:ea typeface="ＭＳ Ｐゴシック" charset="-128"/>
                <a:cs typeface="Arial" charset="0"/>
              </a:rPr>
              <a:t>Dialog mit Wissenschaft, BMU, BAFA über </a:t>
            </a:r>
          </a:p>
          <a:p>
            <a:pPr marL="355600" indent="-355600">
              <a:lnSpc>
                <a:spcPct val="90000"/>
              </a:lnSpc>
              <a:spcBef>
                <a:spcPct val="50000"/>
              </a:spcBef>
              <a:tabLst>
                <a:tab pos="355600" algn="l"/>
              </a:tabLst>
            </a:pPr>
            <a:r>
              <a:rPr lang="de-DE" sz="1800" dirty="0" smtClean="0">
                <a:solidFill>
                  <a:schemeClr val="accent1"/>
                </a:solidFill>
                <a:ea typeface="ＭＳ Ｐゴシック" charset="-128"/>
                <a:cs typeface="Arial" charset="0"/>
              </a:rPr>
              <a:t>Kontinuierliche Öffentlichkeitsarbeit, </a:t>
            </a:r>
            <a:br>
              <a:rPr lang="de-DE" sz="1800" dirty="0" smtClean="0">
                <a:solidFill>
                  <a:schemeClr val="accent1"/>
                </a:solidFill>
                <a:ea typeface="ＭＳ Ｐゴシック" charset="-128"/>
                <a:cs typeface="Arial" charset="0"/>
              </a:rPr>
            </a:br>
            <a:r>
              <a:rPr lang="de-DE" sz="1800" dirty="0" smtClean="0">
                <a:solidFill>
                  <a:schemeClr val="accent1"/>
                </a:solidFill>
                <a:ea typeface="ＭＳ Ｐゴシック" charset="-128"/>
                <a:cs typeface="Arial" charset="0"/>
              </a:rPr>
              <a:t>Journalistenkontakte durch Fachvorträge</a:t>
            </a:r>
          </a:p>
        </p:txBody>
      </p:sp>
      <p:sp>
        <p:nvSpPr>
          <p:cNvPr id="44035" name="Foliennummernplatzhalt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9EB7B01-BCEC-4B51-90D3-519C0028EFBF}" type="slidenum">
              <a:rPr lang="de-DE" smtClean="0">
                <a:latin typeface="Interstate-Bold"/>
                <a:ea typeface="ＭＳ Ｐゴシック" charset="-128"/>
              </a:rPr>
              <a:pPr/>
              <a:t>33</a:t>
            </a:fld>
            <a:endParaRPr lang="de-DE" smtClean="0">
              <a:latin typeface="Interstate-Bold"/>
              <a:ea typeface="ＭＳ Ｐゴシック" charset="-128"/>
            </a:endParaRPr>
          </a:p>
        </p:txBody>
      </p:sp>
      <p:pic>
        <p:nvPicPr>
          <p:cNvPr id="44040" name="Picture 8" descr="P108016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7863" y="3987800"/>
            <a:ext cx="1925637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Beispielprojekte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8486775" y="5638800"/>
            <a:ext cx="657225" cy="993775"/>
          </a:xfrm>
        </p:spPr>
        <p:txBody>
          <a:bodyPr/>
          <a:lstStyle/>
          <a:p>
            <a:pPr>
              <a:defRPr/>
            </a:pPr>
            <a:r>
              <a:rPr lang="de-DE" smtClean="0"/>
              <a:t>© BSW-Solar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8891588" y="495300"/>
            <a:ext cx="252412" cy="638175"/>
          </a:xfrm>
        </p:spPr>
        <p:txBody>
          <a:bodyPr/>
          <a:lstStyle/>
          <a:p>
            <a:pPr>
              <a:defRPr/>
            </a:pPr>
            <a:fld id="{2B02E3FA-F354-4098-99B9-7ED1609A04A8}" type="slidenum">
              <a:rPr lang="de-DE" smtClean="0"/>
              <a:pPr>
                <a:defRPr/>
              </a:pPr>
              <a:t>34</a:t>
            </a:fld>
            <a:endParaRPr lang="de-D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1"/>
          <p:cNvSpPr>
            <a:spLocks noGrp="1"/>
          </p:cNvSpPr>
          <p:nvPr>
            <p:ph idx="1"/>
          </p:nvPr>
        </p:nvSpPr>
        <p:spPr>
          <a:xfrm>
            <a:off x="241176" y="3563031"/>
            <a:ext cx="9011344" cy="3294969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403142">
              <a:defRPr/>
            </a:pPr>
            <a:r>
              <a:rPr lang="en-US" dirty="0" err="1" smtClean="0"/>
              <a:t>Brauerei</a:t>
            </a:r>
            <a:r>
              <a:rPr lang="en-US" dirty="0" smtClean="0"/>
              <a:t> </a:t>
            </a:r>
            <a:r>
              <a:rPr lang="en-US" dirty="0" err="1" smtClean="0"/>
              <a:t>mittlerer</a:t>
            </a:r>
            <a:r>
              <a:rPr lang="en-US" dirty="0" smtClean="0"/>
              <a:t> </a:t>
            </a:r>
            <a:r>
              <a:rPr lang="en-US" dirty="0" err="1" smtClean="0"/>
              <a:t>Größe</a:t>
            </a:r>
            <a:endParaRPr lang="en-US" dirty="0" smtClean="0"/>
          </a:p>
          <a:p>
            <a:pPr defTabSz="403142">
              <a:defRPr/>
            </a:pPr>
            <a:r>
              <a:rPr lang="en-US" dirty="0" err="1" smtClean="0"/>
              <a:t>Wärmeverbrauch</a:t>
            </a:r>
            <a:r>
              <a:rPr lang="en-US" dirty="0" smtClean="0"/>
              <a:t>: 4 </a:t>
            </a:r>
            <a:r>
              <a:rPr lang="en-US" dirty="0" err="1" smtClean="0"/>
              <a:t>GWh</a:t>
            </a:r>
            <a:r>
              <a:rPr lang="en-US" dirty="0" smtClean="0"/>
              <a:t> / </a:t>
            </a:r>
            <a:r>
              <a:rPr lang="en-US" dirty="0" err="1" smtClean="0"/>
              <a:t>Jahr</a:t>
            </a:r>
            <a:endParaRPr lang="en-US" dirty="0" smtClean="0"/>
          </a:p>
          <a:p>
            <a:pPr defTabSz="403142">
              <a:defRPr/>
            </a:pPr>
            <a:r>
              <a:rPr lang="en-US" dirty="0" err="1" smtClean="0"/>
              <a:t>Prozess</a:t>
            </a:r>
            <a:r>
              <a:rPr lang="en-US" dirty="0" smtClean="0"/>
              <a:t>: </a:t>
            </a:r>
            <a:r>
              <a:rPr lang="en-US" dirty="0" err="1" smtClean="0"/>
              <a:t>Vorheizung</a:t>
            </a:r>
            <a:r>
              <a:rPr lang="en-US" dirty="0" smtClean="0"/>
              <a:t> von </a:t>
            </a:r>
            <a:r>
              <a:rPr lang="en-US" dirty="0" err="1" smtClean="0"/>
              <a:t>Brauwasser</a:t>
            </a:r>
            <a:endParaRPr lang="en-US" dirty="0"/>
          </a:p>
          <a:p>
            <a:pPr lvl="1" defTabSz="403142">
              <a:buNone/>
              <a:defRPr/>
            </a:pPr>
            <a:r>
              <a:rPr lang="de-DE" dirty="0" smtClean="0"/>
              <a:t>=&gt; Optimierte Wärmerückgewinnung</a:t>
            </a:r>
            <a:endParaRPr lang="de-DE" dirty="0"/>
          </a:p>
          <a:p>
            <a:pPr lvl="1" defTabSz="403142">
              <a:buNone/>
              <a:defRPr/>
            </a:pPr>
            <a:r>
              <a:rPr lang="de-DE" dirty="0" smtClean="0"/>
              <a:t>=&gt; Solarthermisches System</a:t>
            </a:r>
          </a:p>
          <a:p>
            <a:pPr defTabSz="403142">
              <a:defRPr/>
            </a:pPr>
            <a:r>
              <a:rPr lang="de-DE" dirty="0" smtClean="0"/>
              <a:t>	(155 qm Flachkollektoren, 10 qm Speicher)</a:t>
            </a:r>
          </a:p>
          <a:p>
            <a:pPr defTabSz="403142">
              <a:defRPr/>
            </a:pPr>
            <a:r>
              <a:rPr lang="en-US" dirty="0" err="1" smtClean="0"/>
              <a:t>Erwarteter</a:t>
            </a:r>
            <a:r>
              <a:rPr lang="en-US" dirty="0" smtClean="0"/>
              <a:t> </a:t>
            </a:r>
            <a:r>
              <a:rPr lang="en-US" dirty="0" err="1" smtClean="0"/>
              <a:t>Solarertrag</a:t>
            </a:r>
            <a:r>
              <a:rPr lang="en-US" dirty="0" smtClean="0"/>
              <a:t> 480 kWh/</a:t>
            </a:r>
            <a:r>
              <a:rPr lang="en-US" dirty="0" err="1" smtClean="0"/>
              <a:t>qm</a:t>
            </a:r>
            <a:r>
              <a:rPr lang="en-US" dirty="0" smtClean="0"/>
              <a:t>/a</a:t>
            </a:r>
            <a:endParaRPr lang="en-US" dirty="0"/>
          </a:p>
          <a:p>
            <a:pPr defTabSz="403142">
              <a:defRPr/>
            </a:pPr>
            <a:r>
              <a:rPr lang="en-US" dirty="0" err="1" smtClean="0"/>
              <a:t>Systemkosten</a:t>
            </a:r>
            <a:r>
              <a:rPr lang="en-US" dirty="0" smtClean="0"/>
              <a:t> </a:t>
            </a:r>
            <a:r>
              <a:rPr lang="en-US" dirty="0"/>
              <a:t>300 €</a:t>
            </a:r>
            <a:r>
              <a:rPr lang="en-US" dirty="0" smtClean="0"/>
              <a:t>/</a:t>
            </a:r>
            <a:r>
              <a:rPr lang="en-US" dirty="0" err="1" smtClean="0"/>
              <a:t>qm</a:t>
            </a:r>
            <a:r>
              <a:rPr lang="en-US" dirty="0" smtClean="0"/>
              <a:t> </a:t>
            </a:r>
            <a:r>
              <a:rPr lang="en-US" dirty="0"/>
              <a:t>(incl. 50% </a:t>
            </a:r>
            <a:r>
              <a:rPr lang="en-US" dirty="0" err="1" smtClean="0"/>
              <a:t>Förderung</a:t>
            </a:r>
            <a:r>
              <a:rPr lang="en-US" dirty="0" smtClean="0"/>
              <a:t>)</a:t>
            </a:r>
          </a:p>
          <a:p>
            <a:pPr defTabSz="403142">
              <a:defRPr/>
            </a:pPr>
            <a:r>
              <a:rPr lang="en-US" dirty="0" err="1" smtClean="0"/>
              <a:t>Komponenten</a:t>
            </a:r>
            <a:r>
              <a:rPr lang="en-US" dirty="0" smtClean="0"/>
              <a:t> / Installation: </a:t>
            </a:r>
            <a:r>
              <a:rPr lang="en-US" dirty="0" err="1" smtClean="0"/>
              <a:t>ThüSolar</a:t>
            </a:r>
            <a:r>
              <a:rPr lang="en-US" dirty="0" smtClean="0"/>
              <a:t> GmbH, 2010</a:t>
            </a:r>
            <a:endParaRPr lang="en-US" dirty="0"/>
          </a:p>
          <a:p>
            <a:pPr marL="342900" lvl="1" indent="-342900" defTabSz="403142">
              <a:buChar char="•"/>
              <a:defRPr/>
            </a:pPr>
            <a:endParaRPr lang="de-DE" dirty="0" smtClean="0">
              <a:cs typeface="+mn-cs"/>
            </a:endParaRPr>
          </a:p>
          <a:p>
            <a:pPr defTabSz="403142">
              <a:defRPr/>
            </a:pPr>
            <a:endParaRPr lang="en-US" dirty="0" smtClean="0"/>
          </a:p>
          <a:p>
            <a:pPr marL="342900" lvl="1" indent="-342900" defTabSz="403142">
              <a:buChar char="•"/>
              <a:defRPr/>
            </a:pPr>
            <a:endParaRPr lang="en-US" dirty="0" smtClean="0">
              <a:cs typeface="+mn-cs"/>
            </a:endParaRPr>
          </a:p>
          <a:p>
            <a:pPr marL="342900" lvl="1" indent="-342900" defTabSz="403142">
              <a:buChar char="•"/>
              <a:defRPr/>
            </a:pPr>
            <a:endParaRPr lang="en-US" dirty="0" smtClean="0">
              <a:cs typeface="+mn-cs"/>
            </a:endParaRPr>
          </a:p>
          <a:p>
            <a:pPr marL="342900" lvl="1" indent="-342900" defTabSz="403142">
              <a:buChar char="•"/>
              <a:defRPr/>
            </a:pPr>
            <a:endParaRPr lang="en-US" dirty="0" smtClean="0">
              <a:cs typeface="+mn-cs"/>
            </a:endParaRPr>
          </a:p>
        </p:txBody>
      </p:sp>
      <p:sp>
        <p:nvSpPr>
          <p:cNvPr id="10" name="Rechteck 9"/>
          <p:cNvSpPr/>
          <p:nvPr/>
        </p:nvSpPr>
        <p:spPr bwMode="auto">
          <a:xfrm>
            <a:off x="6175169" y="5094514"/>
            <a:ext cx="1883485" cy="112372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ＭＳ Ｐゴシック" pitchFamily="34" charset="-128"/>
              </a:rPr>
              <a:t>Information zur Verfügung gestellt</a:t>
            </a:r>
            <a:r>
              <a:rPr kumimoji="0" lang="de-DE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ＭＳ Ｐゴシック" pitchFamily="34" charset="-128"/>
              </a:rPr>
              <a:t> von</a:t>
            </a:r>
            <a:endParaRPr kumimoji="0" 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ＭＳ Ｐゴシック" pitchFamily="34" charset="-128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Beispielprojekt: Brauerei </a:t>
            </a:r>
            <a:r>
              <a:rPr lang="de-DE" dirty="0" err="1" smtClean="0"/>
              <a:t>Hütt</a:t>
            </a:r>
            <a:r>
              <a:rPr lang="de-DE" dirty="0" smtClean="0"/>
              <a:t> in Baunatal (Nähe Kassel)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BSW-Solar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B02E3FA-F354-4098-99B9-7ED1609A04A8}" type="slidenum">
              <a:rPr lang="de-DE" smtClean="0"/>
              <a:pPr>
                <a:defRPr/>
              </a:pPr>
              <a:t>35</a:t>
            </a:fld>
            <a:endParaRPr lang="de-DE"/>
          </a:p>
        </p:txBody>
      </p:sp>
      <p:pic>
        <p:nvPicPr>
          <p:cNvPr id="6" name="Picture 2" descr="Z:\solar@uni-kassel.de\Forschung\Prozesswaerme\D_Fotos\Hütt\111122\IMG_9518 (Groß).JPG"/>
          <p:cNvPicPr>
            <a:picLocks noChangeAspect="1" noChangeArrowheads="1"/>
          </p:cNvPicPr>
          <p:nvPr/>
        </p:nvPicPr>
        <p:blipFill>
          <a:blip r:embed="rId2" cstate="print"/>
          <a:srcRect t="7121" b="9930"/>
          <a:stretch>
            <a:fillRect/>
          </a:stretch>
        </p:blipFill>
        <p:spPr bwMode="auto">
          <a:xfrm>
            <a:off x="419100" y="1359227"/>
            <a:ext cx="3292319" cy="2048206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76488" y="1359227"/>
            <a:ext cx="3319712" cy="2048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6" descr="Z:\solar@uni-kassel.de\Administratives\8 Aussendarstellung (K-Vajen)\6-1 Logos\SAT 1001\sat_logo\sat_logo_10011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5169" y="5570885"/>
            <a:ext cx="1871610" cy="635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Beispielprojekt: Wäscherei Laguna in </a:t>
            </a:r>
            <a:r>
              <a:rPr lang="de-DE" dirty="0" err="1" smtClean="0"/>
              <a:t>Cölbe</a:t>
            </a:r>
            <a:r>
              <a:rPr lang="de-DE" dirty="0" smtClean="0"/>
              <a:t> bei Marburg 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BSW-Solar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B02E3FA-F354-4098-99B9-7ED1609A04A8}" type="slidenum">
              <a:rPr lang="de-DE" smtClean="0"/>
              <a:pPr>
                <a:defRPr/>
              </a:pPr>
              <a:t>36</a:t>
            </a:fld>
            <a:endParaRPr lang="de-DE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" y="1404463"/>
            <a:ext cx="2880000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28933" y="1404463"/>
            <a:ext cx="2880165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Inhaltsplatzhalter 2"/>
          <p:cNvSpPr>
            <a:spLocks noGrp="1"/>
          </p:cNvSpPr>
          <p:nvPr>
            <p:ph idx="1"/>
          </p:nvPr>
        </p:nvSpPr>
        <p:spPr>
          <a:xfrm>
            <a:off x="419100" y="3716977"/>
            <a:ext cx="7705725" cy="2409660"/>
          </a:xfrm>
        </p:spPr>
        <p:txBody>
          <a:bodyPr/>
          <a:lstStyle/>
          <a:p>
            <a:r>
              <a:rPr lang="de-DE" dirty="0" smtClean="0"/>
              <a:t>Entwickelt von Wagner &amp; Co. Solartechnik zusammen mit dem Fraunhofer ISE (gefördert durch BMU). </a:t>
            </a:r>
          </a:p>
          <a:p>
            <a:r>
              <a:rPr lang="de-DE" dirty="0" smtClean="0"/>
              <a:t>Anlage wurde im Juli 2010 von installiert und bis Ende Okt. 2011 vom ISE einem detaillierten </a:t>
            </a:r>
            <a:r>
              <a:rPr lang="de-DE" dirty="0" err="1" smtClean="0"/>
              <a:t>Monitoring</a:t>
            </a:r>
            <a:r>
              <a:rPr lang="de-DE" dirty="0" smtClean="0"/>
              <a:t> unterzogen. </a:t>
            </a:r>
          </a:p>
          <a:p>
            <a:r>
              <a:rPr lang="de-DE" dirty="0" smtClean="0"/>
              <a:t>Das Kollektorfeld wird mit bis zu 130°C und 6 bar betrieben und lädt eine Druck-Speicherkaskade aus Vorrangspeicher und zwei Nachrangspeichern. </a:t>
            </a:r>
          </a:p>
          <a:p>
            <a:r>
              <a:rPr lang="de-DE" dirty="0" smtClean="0"/>
              <a:t>Anlage erwärmt auf Versorgungsebene (Dampfnetz) Kessel-Zusatzwasser und Kessel-Speisewasser, auf Prozessebene wird Waschwasser für die Waschmaschinen versorgt. </a:t>
            </a:r>
            <a:br>
              <a:rPr lang="de-DE" dirty="0" smtClean="0"/>
            </a:br>
            <a:endParaRPr lang="de-DE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Beispielprojekt: </a:t>
            </a:r>
            <a:r>
              <a:rPr lang="de-DE" dirty="0" err="1" smtClean="0"/>
              <a:t>Hustert</a:t>
            </a:r>
            <a:r>
              <a:rPr lang="de-DE" dirty="0" smtClean="0"/>
              <a:t> Galvanik in </a:t>
            </a:r>
            <a:r>
              <a:rPr lang="de-DE" dirty="0" err="1" smtClean="0"/>
              <a:t>Rahden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BSW-Solar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B02E3FA-F354-4098-99B9-7ED1609A04A8}" type="slidenum">
              <a:rPr lang="de-DE" smtClean="0"/>
              <a:pPr>
                <a:defRPr/>
              </a:pPr>
              <a:t>37</a:t>
            </a:fld>
            <a:endParaRPr lang="de-DE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9725" y="1450005"/>
            <a:ext cx="4455806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419100" y="4156363"/>
            <a:ext cx="7534275" cy="245716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41305" defTabSz="403142">
              <a:defRPr/>
            </a:pPr>
            <a:r>
              <a:rPr lang="en-US" dirty="0" err="1" smtClean="0">
                <a:cs typeface="+mn-cs"/>
              </a:rPr>
              <a:t>Erwärmung</a:t>
            </a:r>
            <a:r>
              <a:rPr lang="en-US" dirty="0" smtClean="0">
                <a:cs typeface="+mn-cs"/>
              </a:rPr>
              <a:t> der </a:t>
            </a:r>
            <a:r>
              <a:rPr lang="en-US" dirty="0" err="1" smtClean="0">
                <a:cs typeface="+mn-cs"/>
              </a:rPr>
              <a:t>Becken</a:t>
            </a:r>
            <a:r>
              <a:rPr lang="en-US" dirty="0" smtClean="0">
                <a:cs typeface="+mn-cs"/>
              </a:rPr>
              <a:t> auf 65 </a:t>
            </a:r>
            <a:r>
              <a:rPr lang="en-US" dirty="0" err="1" smtClean="0">
                <a:cs typeface="+mn-cs"/>
              </a:rPr>
              <a:t>bis</a:t>
            </a:r>
            <a:r>
              <a:rPr lang="en-US" dirty="0" smtClean="0">
                <a:cs typeface="+mn-cs"/>
              </a:rPr>
              <a:t> 80 °C)</a:t>
            </a:r>
          </a:p>
          <a:p>
            <a:pPr marL="441305" defTabSz="403142">
              <a:defRPr/>
            </a:pPr>
            <a:r>
              <a:rPr lang="en-US" dirty="0" smtClean="0">
                <a:cs typeface="+mn-cs"/>
              </a:rPr>
              <a:t>221 </a:t>
            </a:r>
            <a:r>
              <a:rPr lang="en-US" dirty="0" err="1" smtClean="0">
                <a:cs typeface="+mn-cs"/>
              </a:rPr>
              <a:t>qm</a:t>
            </a:r>
            <a:r>
              <a:rPr lang="en-US" dirty="0" smtClean="0">
                <a:cs typeface="+mn-cs"/>
              </a:rPr>
              <a:t> </a:t>
            </a:r>
            <a:r>
              <a:rPr lang="en-US" dirty="0" err="1" smtClean="0">
                <a:cs typeface="+mn-cs"/>
              </a:rPr>
              <a:t>Vakuumröhren-Kollektoren</a:t>
            </a:r>
            <a:endParaRPr lang="en-US" dirty="0" smtClean="0"/>
          </a:p>
          <a:p>
            <a:pPr marL="441305" defTabSz="403142">
              <a:defRPr/>
            </a:pPr>
            <a:r>
              <a:rPr lang="en-US" dirty="0" err="1" smtClean="0">
                <a:cs typeface="+mn-cs"/>
              </a:rPr>
              <a:t>Kein</a:t>
            </a:r>
            <a:r>
              <a:rPr lang="en-US" dirty="0" smtClean="0">
                <a:cs typeface="+mn-cs"/>
              </a:rPr>
              <a:t> </a:t>
            </a:r>
            <a:r>
              <a:rPr lang="en-US" dirty="0" err="1" smtClean="0">
                <a:cs typeface="+mn-cs"/>
              </a:rPr>
              <a:t>Speicher</a:t>
            </a:r>
            <a:endParaRPr lang="en-US" dirty="0" smtClean="0"/>
          </a:p>
          <a:p>
            <a:pPr marL="441305" defTabSz="403142">
              <a:defRPr/>
            </a:pPr>
            <a:r>
              <a:rPr lang="en-US" dirty="0" err="1" smtClean="0">
                <a:cs typeface="+mn-cs"/>
              </a:rPr>
              <a:t>Erwarteter</a:t>
            </a:r>
            <a:r>
              <a:rPr lang="en-US" dirty="0" smtClean="0">
                <a:cs typeface="+mn-cs"/>
              </a:rPr>
              <a:t> </a:t>
            </a:r>
            <a:r>
              <a:rPr lang="en-US" dirty="0" err="1" smtClean="0">
                <a:cs typeface="+mn-cs"/>
              </a:rPr>
              <a:t>Ertrag</a:t>
            </a:r>
            <a:r>
              <a:rPr lang="en-US" dirty="0" smtClean="0">
                <a:cs typeface="+mn-cs"/>
              </a:rPr>
              <a:t>: 450 kWh/</a:t>
            </a:r>
            <a:r>
              <a:rPr lang="en-US" dirty="0" err="1" smtClean="0">
                <a:cs typeface="+mn-cs"/>
              </a:rPr>
              <a:t>qm</a:t>
            </a:r>
            <a:endParaRPr lang="en-US" dirty="0" smtClean="0"/>
          </a:p>
          <a:p>
            <a:pPr marL="441305" defTabSz="403142">
              <a:defRPr/>
            </a:pPr>
            <a:r>
              <a:rPr lang="en-US" dirty="0" err="1" smtClean="0">
                <a:cs typeface="+mn-cs"/>
              </a:rPr>
              <a:t>Erwartete</a:t>
            </a:r>
            <a:r>
              <a:rPr lang="en-US" dirty="0" smtClean="0">
                <a:cs typeface="+mn-cs"/>
              </a:rPr>
              <a:t> </a:t>
            </a:r>
            <a:r>
              <a:rPr lang="en-US" dirty="0" err="1" smtClean="0">
                <a:cs typeface="+mn-cs"/>
              </a:rPr>
              <a:t>solare</a:t>
            </a:r>
            <a:r>
              <a:rPr lang="en-US" dirty="0" smtClean="0">
                <a:cs typeface="+mn-cs"/>
              </a:rPr>
              <a:t> </a:t>
            </a:r>
            <a:r>
              <a:rPr lang="en-US" dirty="0" err="1" smtClean="0">
                <a:cs typeface="+mn-cs"/>
              </a:rPr>
              <a:t>Deckung</a:t>
            </a:r>
            <a:r>
              <a:rPr lang="en-US" dirty="0" smtClean="0">
                <a:cs typeface="+mn-cs"/>
              </a:rPr>
              <a:t>: 40 % </a:t>
            </a:r>
          </a:p>
          <a:p>
            <a:pPr marL="98405" indent="0" defTabSz="403142">
              <a:buNone/>
              <a:defRPr/>
            </a:pPr>
            <a:r>
              <a:rPr lang="en-US" dirty="0" err="1" smtClean="0"/>
              <a:t>Komponenten</a:t>
            </a:r>
            <a:r>
              <a:rPr lang="en-US" dirty="0" smtClean="0"/>
              <a:t> / Installation: </a:t>
            </a:r>
            <a:br>
              <a:rPr lang="en-US" dirty="0" smtClean="0"/>
            </a:br>
            <a:r>
              <a:rPr lang="en-US" dirty="0" smtClean="0"/>
              <a:t>Ritter XL Solar / </a:t>
            </a:r>
            <a:r>
              <a:rPr lang="en-US" dirty="0" err="1" smtClean="0"/>
              <a:t>Schapka</a:t>
            </a:r>
            <a:r>
              <a:rPr lang="en-US" dirty="0" smtClean="0"/>
              <a:t> </a:t>
            </a:r>
            <a:r>
              <a:rPr lang="en-US" dirty="0" err="1" smtClean="0"/>
              <a:t>Haustechnik</a:t>
            </a:r>
            <a:r>
              <a:rPr lang="en-US" dirty="0" smtClean="0"/>
              <a:t>, 2011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84825" y="1450005"/>
            <a:ext cx="3240000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Rechteck 10"/>
          <p:cNvSpPr/>
          <p:nvPr/>
        </p:nvSpPr>
        <p:spPr bwMode="auto">
          <a:xfrm>
            <a:off x="6175169" y="5094514"/>
            <a:ext cx="1883485" cy="112372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ＭＳ Ｐゴシック" pitchFamily="34" charset="-128"/>
              </a:rPr>
              <a:t>Information zur Verfügung gestellt</a:t>
            </a:r>
            <a:r>
              <a:rPr kumimoji="0" lang="de-DE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ＭＳ Ｐゴシック" pitchFamily="34" charset="-128"/>
              </a:rPr>
              <a:t> von</a:t>
            </a:r>
            <a:endParaRPr kumimoji="0" 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ＭＳ Ｐゴシック" pitchFamily="34" charset="-128"/>
            </a:endParaRPr>
          </a:p>
        </p:txBody>
      </p:sp>
      <p:pic>
        <p:nvPicPr>
          <p:cNvPr id="12" name="Picture 6" descr="Z:\solar@uni-kassel.de\Administratives\8 Aussendarstellung (K-Vajen)\6-1 Logos\SAT 1001\sat_logo\sat_logo_10011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5169" y="5570885"/>
            <a:ext cx="1871610" cy="635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9099" y="0"/>
            <a:ext cx="7705725" cy="1133475"/>
          </a:xfrm>
        </p:spPr>
        <p:txBody>
          <a:bodyPr/>
          <a:lstStyle/>
          <a:p>
            <a:r>
              <a:rPr lang="de-DE" dirty="0" smtClean="0"/>
              <a:t>Beispielprojekt: Beheizung einer Gasdruckregelanlagein Großseelheim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BSW-Solar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B02E3FA-F354-4098-99B9-7ED1609A04A8}" type="slidenum">
              <a:rPr lang="de-DE" smtClean="0"/>
              <a:pPr>
                <a:defRPr/>
              </a:pPr>
              <a:t>38</a:t>
            </a:fld>
            <a:endParaRPr lang="de-DE"/>
          </a:p>
        </p:txBody>
      </p:sp>
      <p:graphicFrame>
        <p:nvGraphicFramePr>
          <p:cNvPr id="10" name="Table 2"/>
          <p:cNvGraphicFramePr/>
          <p:nvPr>
            <p:extLst>
              <p:ext uri="{D42A27DB-BD31-4B8C-83A1-F6EECF244321}">
                <p14:modId xmlns="" xmlns:p14="http://schemas.microsoft.com/office/powerpoint/2010/main" val="1498388704"/>
              </p:ext>
            </p:extLst>
          </p:nvPr>
        </p:nvGraphicFramePr>
        <p:xfrm>
          <a:off x="163275" y="1764840"/>
          <a:ext cx="2607185" cy="3822320"/>
        </p:xfrm>
        <a:graphic>
          <a:graphicData uri="http://schemas.openxmlformats.org/drawingml/2006/table">
            <a:tbl>
              <a:tblPr/>
              <a:tblGrid>
                <a:gridCol w="2607185"/>
              </a:tblGrid>
              <a:tr h="31764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de-DE" sz="1400" dirty="0">
                          <a:latin typeface="Arial"/>
                        </a:rPr>
                        <a:t>Realisierung: Juli 2012</a:t>
                      </a:r>
                      <a:endParaRPr sz="1600" dirty="0"/>
                    </a:p>
                  </a:txBody>
                  <a:tcPr marL="82944" marR="82944" marT="41476" marB="41476"/>
                </a:tc>
              </a:tr>
              <a:tr h="552344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de-DE" sz="1400">
                          <a:latin typeface="Arial"/>
                        </a:rPr>
                        <a:t>355 m² Freiaufstellung Flachkollektoren, Wagner LBM</a:t>
                      </a:r>
                      <a:endParaRPr sz="1600"/>
                    </a:p>
                  </a:txBody>
                  <a:tcPr marL="82944" marR="82944" marT="41476" marB="41476"/>
                </a:tc>
              </a:tr>
              <a:tr h="858561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de-DE" sz="1500" dirty="0">
                          <a:latin typeface="Arial"/>
                        </a:rPr>
                        <a:t>Zusätzliche Abwärme-Nutzung aus einer Biogasanlage</a:t>
                      </a:r>
                      <a:endParaRPr sz="1600" dirty="0"/>
                    </a:p>
                  </a:txBody>
                  <a:tcPr marL="82944" marR="82944" marT="41476" marB="41476"/>
                </a:tc>
              </a:tr>
              <a:tr h="509591">
                <a:tc>
                  <a:txBody>
                    <a:bodyPr/>
                    <a:lstStyle/>
                    <a:p>
                      <a:r>
                        <a:rPr lang="de-DE" sz="1500">
                          <a:latin typeface="Arial"/>
                        </a:rPr>
                        <a:t>Wärmebedarf für den Prozess: ca. 1.5 Mio. kWh/a</a:t>
                      </a:r>
                      <a:endParaRPr sz="1600"/>
                    </a:p>
                  </a:txBody>
                  <a:tcPr marL="82944" marR="82944" marT="41476" marB="41476"/>
                </a:tc>
              </a:tr>
              <a:tr h="761527">
                <a:tc>
                  <a:txBody>
                    <a:bodyPr/>
                    <a:lstStyle/>
                    <a:p>
                      <a:r>
                        <a:rPr lang="de-DE" sz="1500">
                          <a:latin typeface="Arial"/>
                        </a:rPr>
                        <a:t>Solare Deckungsrate: ~20%</a:t>
                      </a:r>
                      <a:endParaRPr sz="1600"/>
                    </a:p>
                    <a:p>
                      <a:r>
                        <a:rPr lang="de-DE" sz="1500">
                          <a:latin typeface="Arial"/>
                        </a:rPr>
                        <a:t>Deckungsrate Erneuerbare Energien: ~75%</a:t>
                      </a:r>
                      <a:endParaRPr sz="1600"/>
                    </a:p>
                  </a:txBody>
                  <a:tcPr marL="82944" marR="82944" marT="41476" marB="41476"/>
                </a:tc>
              </a:tr>
              <a:tr h="784863">
                <a:tc>
                  <a:txBody>
                    <a:bodyPr/>
                    <a:lstStyle/>
                    <a:p>
                      <a:r>
                        <a:rPr lang="de-DE" sz="1500" dirty="0">
                          <a:latin typeface="Arial"/>
                        </a:rPr>
                        <a:t>Solares Wärme-Contracting: Die Wärme wird an den lokalen Gasanbieter verkauft</a:t>
                      </a:r>
                      <a:endParaRPr sz="1600" dirty="0"/>
                    </a:p>
                  </a:txBody>
                  <a:tcPr marL="82944" marR="82944" marT="41476" marB="41476"/>
                </a:tc>
              </a:tr>
            </a:tbl>
          </a:graphicData>
        </a:graphic>
      </p:graphicFrame>
      <p:pic>
        <p:nvPicPr>
          <p:cNvPr id="11" name="Grafik 1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937655" y="1933712"/>
            <a:ext cx="5890330" cy="3442211"/>
          </a:xfrm>
          <a:prstGeom prst="rect">
            <a:avLst/>
          </a:prstGeom>
        </p:spPr>
      </p:pic>
      <p:pic>
        <p:nvPicPr>
          <p:cNvPr id="12" name="Grafik 1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210903" y="4082646"/>
            <a:ext cx="1620347" cy="2183877"/>
          </a:xfrm>
          <a:prstGeom prst="rect">
            <a:avLst/>
          </a:prstGeom>
          <a:ln w="54000">
            <a:solidFill>
              <a:srgbClr val="FFFFFF"/>
            </a:solidFill>
            <a:round/>
          </a:ln>
        </p:spPr>
      </p:pic>
      <p:sp>
        <p:nvSpPr>
          <p:cNvPr id="13" name="Rechteck 12"/>
          <p:cNvSpPr/>
          <p:nvPr/>
        </p:nvSpPr>
        <p:spPr bwMode="auto">
          <a:xfrm>
            <a:off x="4303559" y="5472909"/>
            <a:ext cx="1883485" cy="112372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ＭＳ Ｐゴシック" pitchFamily="34" charset="-128"/>
              </a:rPr>
              <a:t>Information zur Verfügung gestellt</a:t>
            </a:r>
            <a:r>
              <a:rPr kumimoji="0" lang="de-DE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ＭＳ Ｐゴシック" pitchFamily="34" charset="-128"/>
              </a:rPr>
              <a:t> von</a:t>
            </a:r>
            <a:endParaRPr kumimoji="0" 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ＭＳ Ｐゴシック" pitchFamily="34" charset="-128"/>
            </a:endParaRPr>
          </a:p>
        </p:txBody>
      </p:sp>
      <p:pic>
        <p:nvPicPr>
          <p:cNvPr id="14" name="Picture 6" descr="Z:\solar@uni-kassel.de\Administratives\8 Aussendarstellung (K-Vajen)\6-1 Logos\SAT 1001\sat_logo\sat_logo_10011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03559" y="5949280"/>
            <a:ext cx="1871610" cy="635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9099" y="0"/>
            <a:ext cx="7705725" cy="1133475"/>
          </a:xfrm>
        </p:spPr>
        <p:txBody>
          <a:bodyPr/>
          <a:lstStyle/>
          <a:p>
            <a:r>
              <a:rPr lang="de-DE" sz="2600" dirty="0" smtClean="0"/>
              <a:t>Beispielprojekt: Solare Heutrocknung und </a:t>
            </a:r>
            <a:r>
              <a:rPr lang="de-DE" sz="2600" dirty="0" err="1" smtClean="0"/>
              <a:t>Versor-gung</a:t>
            </a:r>
            <a:r>
              <a:rPr lang="de-DE" sz="2600" dirty="0" smtClean="0"/>
              <a:t> eines Nahwärmenetzes eines Bio-Bauernhofs</a:t>
            </a:r>
            <a:endParaRPr lang="de-DE" sz="26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BSW-Solar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B02E3FA-F354-4098-99B9-7ED1609A04A8}" type="slidenum">
              <a:rPr lang="de-DE" smtClean="0"/>
              <a:pPr>
                <a:defRPr/>
              </a:pPr>
              <a:t>39</a:t>
            </a:fld>
            <a:endParaRPr lang="de-DE"/>
          </a:p>
        </p:txBody>
      </p:sp>
      <p:pic>
        <p:nvPicPr>
          <p:cNvPr id="6" name="Picture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211572" y="1509591"/>
            <a:ext cx="3484628" cy="2613664"/>
          </a:xfrm>
          <a:prstGeom prst="rect">
            <a:avLst/>
          </a:prstGeom>
        </p:spPr>
      </p:pic>
      <p:pic>
        <p:nvPicPr>
          <p:cNvPr id="7" name="Picture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9381" y="1512529"/>
            <a:ext cx="3455565" cy="2592109"/>
          </a:xfrm>
          <a:prstGeom prst="rect">
            <a:avLst/>
          </a:prstGeom>
        </p:spPr>
      </p:pic>
      <p:graphicFrame>
        <p:nvGraphicFramePr>
          <p:cNvPr id="8" name="Table 2"/>
          <p:cNvGraphicFramePr/>
          <p:nvPr>
            <p:extLst>
              <p:ext uri="{D42A27DB-BD31-4B8C-83A1-F6EECF244321}">
                <p14:modId xmlns="" xmlns:p14="http://schemas.microsoft.com/office/powerpoint/2010/main" val="2891184533"/>
              </p:ext>
            </p:extLst>
          </p:nvPr>
        </p:nvGraphicFramePr>
        <p:xfrm>
          <a:off x="529381" y="4453247"/>
          <a:ext cx="5312393" cy="1610339"/>
        </p:xfrm>
        <a:graphic>
          <a:graphicData uri="http://schemas.openxmlformats.org/drawingml/2006/table">
            <a:tbl>
              <a:tblPr/>
              <a:tblGrid>
                <a:gridCol w="5312393"/>
              </a:tblGrid>
              <a:tr h="341489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de-DE" sz="1500" dirty="0">
                          <a:latin typeface="Arial"/>
                        </a:rPr>
                        <a:t>Realisierung: April 2012</a:t>
                      </a:r>
                      <a:endParaRPr sz="1600" dirty="0"/>
                    </a:p>
                  </a:txBody>
                  <a:tcPr marL="82944" marR="82944" marT="41476" marB="41476"/>
                </a:tc>
              </a:tr>
              <a:tr h="341489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de-DE" sz="1500">
                          <a:latin typeface="Arial"/>
                        </a:rPr>
                        <a:t>155 m² Solar-Roof</a:t>
                      </a:r>
                      <a:endParaRPr sz="1600"/>
                    </a:p>
                  </a:txBody>
                  <a:tcPr marL="82944" marR="82944" marT="41476" marB="41476"/>
                </a:tc>
              </a:tr>
              <a:tr h="581689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de-DE" sz="1500" dirty="0">
                          <a:latin typeface="Arial"/>
                        </a:rPr>
                        <a:t>Farm: Heu-Rundballen-Trocknung für  Milchkühe + Unterstützung der Heizung </a:t>
                      </a:r>
                      <a:r>
                        <a:rPr lang="de-DE" sz="1500" dirty="0" smtClean="0">
                          <a:latin typeface="Arial"/>
                        </a:rPr>
                        <a:t>und Trinkwarmwassererzeugung </a:t>
                      </a:r>
                      <a:endParaRPr sz="1600" dirty="0"/>
                    </a:p>
                  </a:txBody>
                  <a:tcPr marL="82944" marR="82944" marT="41476" marB="41476"/>
                </a:tc>
              </a:tr>
              <a:tr h="341489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de-DE" sz="1500" dirty="0">
                          <a:latin typeface="Arial"/>
                        </a:rPr>
                        <a:t>Trocknung: 100% sol. Deckung</a:t>
                      </a:r>
                      <a:endParaRPr sz="1600" dirty="0"/>
                    </a:p>
                  </a:txBody>
                  <a:tcPr marL="82944" marR="82944" marT="41476" marB="41476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 bwMode="auto">
          <a:xfrm>
            <a:off x="6175169" y="5094514"/>
            <a:ext cx="1883485" cy="112372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ＭＳ Ｐゴシック" pitchFamily="34" charset="-128"/>
              </a:rPr>
              <a:t>Information zur Verfügung gestellt</a:t>
            </a:r>
            <a:r>
              <a:rPr kumimoji="0" lang="de-DE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ＭＳ Ｐゴシック" pitchFamily="34" charset="-128"/>
              </a:rPr>
              <a:t> von</a:t>
            </a:r>
            <a:endParaRPr kumimoji="0" 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ＭＳ Ｐゴシック" pitchFamily="34" charset="-128"/>
            </a:endParaRPr>
          </a:p>
        </p:txBody>
      </p:sp>
      <p:pic>
        <p:nvPicPr>
          <p:cNvPr id="10" name="Picture 6" descr="Z:\solar@uni-kassel.de\Administratives\8 Aussendarstellung (K-Vajen)\6-1 Logos\SAT 1001\sat_logo\sat_logo_10011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5169" y="5570885"/>
            <a:ext cx="1871610" cy="635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hteck 10"/>
          <p:cNvSpPr>
            <a:spLocks noGrp="1" noChangeArrowheads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70E89ED-D2E4-451E-B107-0593C474C290}" type="slidenum">
              <a:rPr lang="de-DE" smtClean="0"/>
              <a:pPr/>
              <a:t>4</a:t>
            </a:fld>
            <a:endParaRPr lang="de-DE" smtClean="0"/>
          </a:p>
        </p:txBody>
      </p:sp>
      <p:sp>
        <p:nvSpPr>
          <p:cNvPr id="86019" name="Rechteck 2"/>
          <p:cNvSpPr>
            <a:spLocks noGrp="1" noChangeArrowheads="1"/>
          </p:cNvSpPr>
          <p:nvPr>
            <p:ph type="title"/>
          </p:nvPr>
        </p:nvSpPr>
        <p:spPr>
          <a:xfrm>
            <a:off x="419099" y="44"/>
            <a:ext cx="7705747" cy="1133475"/>
          </a:xfrm>
        </p:spPr>
        <p:txBody>
          <a:bodyPr/>
          <a:lstStyle/>
          <a:p>
            <a:pPr eaLnBrk="1" hangingPunct="1"/>
            <a:r>
              <a:rPr lang="de-DE" sz="2800" dirty="0" smtClean="0">
                <a:latin typeface="+mn-lt"/>
              </a:rPr>
              <a:t>The German Solar </a:t>
            </a:r>
            <a:r>
              <a:rPr lang="de-DE" sz="2800" dirty="0" err="1" smtClean="0">
                <a:latin typeface="+mn-lt"/>
              </a:rPr>
              <a:t>Industry</a:t>
            </a:r>
            <a:r>
              <a:rPr lang="de-DE" sz="2800" dirty="0" smtClean="0">
                <a:latin typeface="+mn-lt"/>
              </a:rPr>
              <a:t> </a:t>
            </a:r>
            <a:r>
              <a:rPr lang="de-DE" sz="2800" dirty="0" err="1" smtClean="0">
                <a:latin typeface="+mn-lt"/>
              </a:rPr>
              <a:t>Association</a:t>
            </a:r>
            <a:endParaRPr lang="de-DE" sz="2800" dirty="0" smtClean="0">
              <a:latin typeface="+mn-lt"/>
            </a:endParaRPr>
          </a:p>
        </p:txBody>
      </p:sp>
      <p:sp>
        <p:nvSpPr>
          <p:cNvPr id="86020" name="Rechteck 5"/>
          <p:cNvSpPr>
            <a:spLocks noChangeArrowheads="1"/>
          </p:cNvSpPr>
          <p:nvPr/>
        </p:nvSpPr>
        <p:spPr bwMode="auto">
          <a:xfrm>
            <a:off x="358775" y="1946319"/>
            <a:ext cx="7086600" cy="459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055813" indent="-2055813">
              <a:lnSpc>
                <a:spcPct val="130000"/>
              </a:lnSpc>
              <a:spcBef>
                <a:spcPct val="20000"/>
              </a:spcBef>
              <a:tabLst>
                <a:tab pos="1887538" algn="r"/>
                <a:tab pos="2060575" algn="l"/>
              </a:tabLst>
            </a:pPr>
            <a:r>
              <a:rPr lang="en-GB" sz="1600" b="1" dirty="0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GB" sz="1600" b="1" dirty="0">
                <a:solidFill>
                  <a:srgbClr val="F1981F"/>
                </a:solidFill>
                <a:latin typeface="Arial" pitchFamily="34" charset="0"/>
                <a:cs typeface="Arial" pitchFamily="34" charset="0"/>
              </a:rPr>
              <a:t>TASK</a:t>
            </a:r>
            <a:r>
              <a:rPr lang="en-GB" sz="1600" b="1" dirty="0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 	</a:t>
            </a:r>
            <a:r>
              <a:rPr lang="en-GB" sz="1600" dirty="0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To represent the </a:t>
            </a:r>
            <a:r>
              <a:rPr lang="en-GB" sz="1600" dirty="0" smtClean="0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solar </a:t>
            </a:r>
            <a:r>
              <a:rPr lang="en-GB" sz="1600" dirty="0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industry </a:t>
            </a:r>
            <a:r>
              <a:rPr lang="en-GB" sz="1600" dirty="0" smtClean="0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in Germany in </a:t>
            </a:r>
            <a:r>
              <a:rPr lang="en-GB" sz="1600" dirty="0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GB" sz="1600" dirty="0" smtClean="0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thermal </a:t>
            </a:r>
            <a:r>
              <a:rPr lang="en-GB" sz="1600" dirty="0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and photovoltaic sector</a:t>
            </a:r>
          </a:p>
          <a:p>
            <a:pPr marL="2055813" indent="-2055813">
              <a:lnSpc>
                <a:spcPct val="130000"/>
              </a:lnSpc>
              <a:spcBef>
                <a:spcPct val="20000"/>
              </a:spcBef>
              <a:tabLst>
                <a:tab pos="1887538" algn="r"/>
                <a:tab pos="2060575" algn="l"/>
              </a:tabLst>
            </a:pPr>
            <a:r>
              <a:rPr lang="en-GB" sz="1600" b="1" dirty="0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GB" sz="1600" b="1" dirty="0">
                <a:solidFill>
                  <a:srgbClr val="F1981F"/>
                </a:solidFill>
                <a:latin typeface="Arial" pitchFamily="34" charset="0"/>
                <a:cs typeface="Arial" pitchFamily="34" charset="0"/>
              </a:rPr>
              <a:t>VISION</a:t>
            </a:r>
            <a:r>
              <a:rPr lang="en-GB" sz="1600" b="1" dirty="0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 	</a:t>
            </a:r>
            <a:r>
              <a:rPr lang="en-GB" sz="1600" dirty="0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A sustainable global energy supply provided by solar (renewable) energy</a:t>
            </a:r>
            <a:endParaRPr lang="en-GB" sz="16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2055813" indent="-2055813">
              <a:lnSpc>
                <a:spcPct val="130000"/>
              </a:lnSpc>
              <a:spcBef>
                <a:spcPct val="20000"/>
              </a:spcBef>
              <a:tabLst>
                <a:tab pos="1887538" algn="r"/>
                <a:tab pos="2060575" algn="l"/>
              </a:tabLst>
            </a:pPr>
            <a:r>
              <a:rPr lang="en-GB" sz="1600" b="1" dirty="0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GB" sz="1600" b="1" dirty="0">
                <a:solidFill>
                  <a:srgbClr val="F1981F"/>
                </a:solidFill>
                <a:latin typeface="Arial" pitchFamily="34" charset="0"/>
                <a:cs typeface="Arial" pitchFamily="34" charset="0"/>
              </a:rPr>
              <a:t>ACTIVITIES</a:t>
            </a:r>
            <a:r>
              <a:rPr lang="en-GB" sz="1600" b="1" dirty="0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 	</a:t>
            </a:r>
            <a:r>
              <a:rPr lang="en-GB" sz="1600" dirty="0" smtClean="0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Lobbying</a:t>
            </a:r>
            <a:r>
              <a:rPr lang="en-GB" sz="1600" dirty="0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, political advice, public relations, market observation, standardization</a:t>
            </a:r>
            <a:endParaRPr lang="en-GB" sz="16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2055813" indent="-2055813">
              <a:lnSpc>
                <a:spcPct val="130000"/>
              </a:lnSpc>
              <a:spcBef>
                <a:spcPct val="20000"/>
              </a:spcBef>
              <a:tabLst>
                <a:tab pos="1887538" algn="r"/>
                <a:tab pos="2060575" algn="l"/>
              </a:tabLst>
            </a:pPr>
            <a:r>
              <a:rPr lang="en-GB" sz="1600" b="1" dirty="0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GB" sz="1600" b="1" dirty="0">
                <a:solidFill>
                  <a:srgbClr val="F1981F"/>
                </a:solidFill>
                <a:latin typeface="Arial" pitchFamily="34" charset="0"/>
                <a:cs typeface="Arial" pitchFamily="34" charset="0"/>
              </a:rPr>
              <a:t>EXPERIENCE</a:t>
            </a:r>
            <a:r>
              <a:rPr lang="en-GB" sz="1600" dirty="0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 	Active in the solar energy sector for over 30 years</a:t>
            </a:r>
          </a:p>
          <a:p>
            <a:pPr marL="2055813" indent="-2055813">
              <a:lnSpc>
                <a:spcPct val="130000"/>
              </a:lnSpc>
              <a:spcBef>
                <a:spcPct val="20000"/>
              </a:spcBef>
              <a:tabLst>
                <a:tab pos="1887538" algn="r"/>
                <a:tab pos="2060575" algn="l"/>
              </a:tabLst>
            </a:pPr>
            <a:r>
              <a:rPr lang="en-GB" sz="1600" b="1" dirty="0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GB" sz="1600" b="1" dirty="0">
                <a:solidFill>
                  <a:srgbClr val="F1981F"/>
                </a:solidFill>
                <a:latin typeface="Arial" pitchFamily="34" charset="0"/>
                <a:cs typeface="Arial" pitchFamily="34" charset="0"/>
              </a:rPr>
              <a:t>REPRESENTS</a:t>
            </a:r>
            <a:r>
              <a:rPr lang="en-GB" sz="1600" b="1" dirty="0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GB" sz="1600" dirty="0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More than </a:t>
            </a:r>
            <a:r>
              <a:rPr lang="en-GB" sz="1600" dirty="0" smtClean="0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800 </a:t>
            </a:r>
            <a:r>
              <a:rPr lang="en-GB" sz="1600" dirty="0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solar producers, suppliers, wholesalers, installers and other companies active in the solar business</a:t>
            </a:r>
          </a:p>
          <a:p>
            <a:pPr marL="2055813" indent="-2055813">
              <a:lnSpc>
                <a:spcPct val="130000"/>
              </a:lnSpc>
              <a:spcBef>
                <a:spcPct val="20000"/>
              </a:spcBef>
              <a:tabLst>
                <a:tab pos="1887538" algn="r"/>
                <a:tab pos="2060575" algn="l"/>
              </a:tabLst>
            </a:pPr>
            <a:r>
              <a:rPr lang="en-GB" sz="1600" b="1" dirty="0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GB" sz="1600" b="1" dirty="0">
                <a:solidFill>
                  <a:srgbClr val="F1981F"/>
                </a:solidFill>
                <a:latin typeface="Arial" pitchFamily="34" charset="0"/>
                <a:cs typeface="Arial" pitchFamily="34" charset="0"/>
              </a:rPr>
              <a:t>HEADQUARTERS</a:t>
            </a:r>
            <a:r>
              <a:rPr lang="en-GB" sz="1600" b="1" dirty="0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 	</a:t>
            </a:r>
            <a:r>
              <a:rPr lang="en-GB" sz="1600" dirty="0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Berlin </a:t>
            </a:r>
          </a:p>
        </p:txBody>
      </p:sp>
      <p:sp>
        <p:nvSpPr>
          <p:cNvPr id="86021" name="Foliennummernplatzhalter 5"/>
          <p:cNvSpPr txBox="1">
            <a:spLocks noGrp="1"/>
          </p:cNvSpPr>
          <p:nvPr/>
        </p:nvSpPr>
        <p:spPr bwMode="auto">
          <a:xfrm>
            <a:off x="8124847" y="495344"/>
            <a:ext cx="252413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/>
            <a:fld id="{B6C4C5B0-B12B-44E4-8923-F33B2D285D16}" type="slidenum">
              <a:rPr lang="de-DE" sz="800">
                <a:solidFill>
                  <a:srgbClr val="FFFFFF"/>
                </a:solidFill>
                <a:latin typeface="Interstate-Bold" pitchFamily="2" charset="0"/>
              </a:rPr>
              <a:pPr algn="ctr"/>
              <a:t>4</a:t>
            </a:fld>
            <a:endParaRPr lang="de-DE" sz="800">
              <a:solidFill>
                <a:srgbClr val="FFFFFF"/>
              </a:solidFill>
              <a:latin typeface="Interstate-Bold" pitchFamily="2" charset="0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© BSW-Solar</a:t>
            </a:r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1351677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Valentin Software GmbH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19122" y="1465263"/>
            <a:ext cx="7534275" cy="2251769"/>
          </a:xfrm>
        </p:spPr>
        <p:txBody>
          <a:bodyPr/>
          <a:lstStyle/>
          <a:p>
            <a:pPr>
              <a:spcBef>
                <a:spcPct val="50000"/>
              </a:spcBef>
              <a:buFont typeface="Wingdings" charset="2"/>
              <a:buChar char="§"/>
            </a:pP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Established 1988   </a:t>
            </a:r>
          </a:p>
          <a:p>
            <a:pPr>
              <a:spcBef>
                <a:spcPct val="50000"/>
              </a:spcBef>
              <a:buFont typeface="Wingdings" charset="2"/>
              <a:buChar char="§"/>
            </a:pP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Software development of design, simulation and modeling tools for photovoltaic and solar thermal systems </a:t>
            </a:r>
          </a:p>
          <a:p>
            <a:pPr>
              <a:spcBef>
                <a:spcPct val="50000"/>
              </a:spcBef>
              <a:buFont typeface="Wingdings" charset="2"/>
              <a:buChar char="§"/>
            </a:pP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Standard &amp; customized software</a:t>
            </a:r>
          </a:p>
          <a:p>
            <a:pPr>
              <a:spcBef>
                <a:spcPct val="50000"/>
              </a:spcBef>
              <a:buFont typeface="Wingdings" charset="2"/>
              <a:buChar char="§"/>
            </a:pP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30 employees (of which over 50% are engineers and developers)</a:t>
            </a:r>
          </a:p>
          <a:p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BSW-Solar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29F25F2-F21B-4E3A-AC5F-41E5A77E30D4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8620"/>
            <a:ext cx="2200089" cy="1253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957210" y="5012789"/>
            <a:ext cx="6612210" cy="1107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26235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rgbClr val="26235F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26235F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rgbClr val="26235F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26235F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26235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26235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26235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26235F"/>
                </a:solidFill>
                <a:latin typeface="+mn-lt"/>
              </a:defRPr>
            </a:lvl9pPr>
          </a:lstStyle>
          <a:p>
            <a:pPr eaLnBrk="1" hangingPunct="1">
              <a:buFontTx/>
              <a:buNone/>
            </a:pPr>
            <a:r>
              <a:rPr lang="de-DE" sz="1600" kern="0" dirty="0" smtClean="0"/>
              <a:t>	A </a:t>
            </a:r>
            <a:r>
              <a:rPr lang="de-DE" sz="1600" kern="0" dirty="0" err="1" smtClean="0"/>
              <a:t>dynamic</a:t>
            </a:r>
            <a:r>
              <a:rPr lang="de-DE" sz="1600" kern="0" dirty="0" smtClean="0"/>
              <a:t> </a:t>
            </a:r>
            <a:r>
              <a:rPr lang="de-DE" sz="1600" kern="0" dirty="0" err="1" smtClean="0"/>
              <a:t>simulation</a:t>
            </a:r>
            <a:r>
              <a:rPr lang="de-DE" sz="1600" kern="0" dirty="0" smtClean="0"/>
              <a:t> </a:t>
            </a:r>
            <a:r>
              <a:rPr lang="de-DE" sz="1600" kern="0" dirty="0" err="1" smtClean="0"/>
              <a:t>program</a:t>
            </a:r>
            <a:r>
              <a:rPr lang="de-DE" sz="1600" kern="0" dirty="0" smtClean="0"/>
              <a:t> </a:t>
            </a:r>
            <a:r>
              <a:rPr lang="de-DE" sz="1600" kern="0" dirty="0" err="1" smtClean="0"/>
              <a:t>for</a:t>
            </a:r>
            <a:r>
              <a:rPr lang="de-DE" sz="1600" kern="0" dirty="0" smtClean="0"/>
              <a:t> </a:t>
            </a:r>
            <a:r>
              <a:rPr lang="de-DE" sz="1600" kern="0" dirty="0" err="1" smtClean="0"/>
              <a:t>the</a:t>
            </a:r>
            <a:r>
              <a:rPr lang="de-DE" sz="1600" kern="0" dirty="0" smtClean="0"/>
              <a:t> </a:t>
            </a:r>
            <a:r>
              <a:rPr lang="de-DE" sz="1600" b="1" kern="0" dirty="0" smtClean="0"/>
              <a:t>design </a:t>
            </a:r>
            <a:r>
              <a:rPr lang="de-DE" sz="1600" b="1" kern="0" dirty="0" err="1" smtClean="0"/>
              <a:t>and</a:t>
            </a:r>
            <a:r>
              <a:rPr lang="de-DE" sz="1600" b="1" kern="0" dirty="0" smtClean="0"/>
              <a:t> </a:t>
            </a:r>
            <a:r>
              <a:rPr lang="de-DE" sz="1600" b="1" kern="0" dirty="0" err="1" smtClean="0"/>
              <a:t>optimization</a:t>
            </a:r>
            <a:r>
              <a:rPr lang="de-DE" sz="1600" b="1" kern="0" dirty="0" smtClean="0"/>
              <a:t> </a:t>
            </a:r>
            <a:r>
              <a:rPr lang="de-DE" sz="1600" b="1" kern="0" dirty="0" err="1" smtClean="0"/>
              <a:t>of</a:t>
            </a:r>
            <a:r>
              <a:rPr lang="de-DE" sz="1600" b="1" kern="0" dirty="0" smtClean="0"/>
              <a:t> solar thermal </a:t>
            </a:r>
            <a:r>
              <a:rPr lang="de-DE" sz="1600" b="1" kern="0" dirty="0" err="1" smtClean="0"/>
              <a:t>systems</a:t>
            </a:r>
            <a:r>
              <a:rPr lang="de-DE" sz="1600" kern="0" dirty="0" smtClean="0"/>
              <a:t>, </a:t>
            </a:r>
            <a:r>
              <a:rPr lang="de-DE" sz="1600" kern="0" dirty="0" err="1" smtClean="0"/>
              <a:t>for</a:t>
            </a:r>
            <a:r>
              <a:rPr lang="de-DE" sz="1600" kern="0" dirty="0" smtClean="0"/>
              <a:t> </a:t>
            </a:r>
            <a:r>
              <a:rPr lang="de-DE" sz="1600" kern="0" dirty="0" err="1" smtClean="0"/>
              <a:t>applications</a:t>
            </a:r>
            <a:r>
              <a:rPr lang="de-DE" sz="1600" kern="0" dirty="0" smtClean="0"/>
              <a:t> </a:t>
            </a:r>
            <a:r>
              <a:rPr lang="de-DE" sz="1600" kern="0" dirty="0" err="1" smtClean="0"/>
              <a:t>including</a:t>
            </a:r>
            <a:r>
              <a:rPr lang="de-DE" sz="1600" kern="0" dirty="0" smtClean="0"/>
              <a:t> </a:t>
            </a:r>
            <a:r>
              <a:rPr lang="de-DE" sz="1600" kern="0" dirty="0" err="1" smtClean="0"/>
              <a:t>space</a:t>
            </a:r>
            <a:r>
              <a:rPr lang="de-DE" sz="1600" kern="0" dirty="0" smtClean="0"/>
              <a:t> </a:t>
            </a:r>
            <a:r>
              <a:rPr lang="de-DE" sz="1600" kern="0" dirty="0" err="1" smtClean="0"/>
              <a:t>heating</a:t>
            </a:r>
            <a:r>
              <a:rPr lang="de-DE" sz="1600" kern="0" dirty="0" smtClean="0"/>
              <a:t>, </a:t>
            </a:r>
            <a:r>
              <a:rPr lang="de-DE" sz="1600" kern="0" dirty="0" err="1" smtClean="0"/>
              <a:t>domestic</a:t>
            </a:r>
            <a:r>
              <a:rPr lang="de-DE" sz="1600" kern="0" dirty="0" smtClean="0"/>
              <a:t> </a:t>
            </a:r>
            <a:r>
              <a:rPr lang="de-DE" sz="1600" kern="0" dirty="0" err="1" smtClean="0"/>
              <a:t>hot</a:t>
            </a:r>
            <a:r>
              <a:rPr lang="de-DE" sz="1600" kern="0" dirty="0" smtClean="0"/>
              <a:t> </a:t>
            </a:r>
            <a:r>
              <a:rPr lang="de-DE" sz="1600" kern="0" dirty="0" err="1" smtClean="0"/>
              <a:t>water</a:t>
            </a:r>
            <a:r>
              <a:rPr lang="de-DE" sz="1600" kern="0" dirty="0" smtClean="0"/>
              <a:t>, </a:t>
            </a:r>
            <a:r>
              <a:rPr lang="de-DE" sz="1600" kern="0" dirty="0" err="1" smtClean="0"/>
              <a:t>pools</a:t>
            </a:r>
            <a:r>
              <a:rPr lang="de-DE" sz="1600" kern="0" dirty="0" smtClean="0"/>
              <a:t> </a:t>
            </a:r>
            <a:r>
              <a:rPr lang="de-DE" sz="1600" kern="0" dirty="0" err="1" smtClean="0"/>
              <a:t>and</a:t>
            </a:r>
            <a:r>
              <a:rPr lang="de-DE" sz="1600" kern="0" dirty="0" smtClean="0"/>
              <a:t> </a:t>
            </a:r>
            <a:r>
              <a:rPr lang="de-DE" sz="1600" kern="0" dirty="0" err="1" smtClean="0"/>
              <a:t>industrial</a:t>
            </a:r>
            <a:r>
              <a:rPr lang="de-DE" sz="1600" kern="0" dirty="0" smtClean="0"/>
              <a:t> </a:t>
            </a:r>
            <a:r>
              <a:rPr lang="de-DE" sz="1600" kern="0" dirty="0" err="1" smtClean="0"/>
              <a:t>usage</a:t>
            </a:r>
            <a:r>
              <a:rPr lang="de-DE" sz="1600" kern="0" dirty="0" smtClean="0"/>
              <a:t>.</a:t>
            </a: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859430" y="4048776"/>
            <a:ext cx="6653658" cy="948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1" hangingPunct="1">
              <a:spcBef>
                <a:spcPct val="20000"/>
              </a:spcBef>
            </a:pPr>
            <a:r>
              <a:rPr lang="de-DE" sz="1600" kern="0" dirty="0" smtClean="0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	A </a:t>
            </a:r>
            <a:r>
              <a:rPr lang="de-DE" sz="1600" kern="0" dirty="0" err="1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dynamic</a:t>
            </a:r>
            <a:r>
              <a:rPr lang="de-DE" sz="1600" kern="0" dirty="0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kern="0" dirty="0" err="1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simulation</a:t>
            </a:r>
            <a:r>
              <a:rPr lang="de-DE" sz="1600" kern="0" dirty="0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kern="0" dirty="0" err="1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program</a:t>
            </a:r>
            <a:r>
              <a:rPr lang="de-DE" sz="1600" kern="0" dirty="0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kern="0" dirty="0" err="1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for</a:t>
            </a:r>
            <a:r>
              <a:rPr lang="de-DE" sz="1600" kern="0" dirty="0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kern="0" dirty="0" err="1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de-DE" sz="1600" kern="0" dirty="0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 design </a:t>
            </a:r>
            <a:r>
              <a:rPr lang="de-DE" sz="1600" kern="0" dirty="0" err="1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lang="de-DE" sz="1600" kern="0" dirty="0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kern="0" dirty="0" err="1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calculation</a:t>
            </a:r>
            <a:r>
              <a:rPr lang="de-DE" sz="1600" kern="0" dirty="0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kern="0" dirty="0" err="1" smtClean="0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de-DE" sz="1600" kern="0" dirty="0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kern="0" dirty="0" err="1" smtClean="0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photovoltaic</a:t>
            </a:r>
            <a:r>
              <a:rPr lang="de-DE" sz="1600" kern="0" dirty="0" smtClean="0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kern="0" dirty="0" err="1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systems</a:t>
            </a:r>
            <a:r>
              <a:rPr lang="de-DE" sz="1600" kern="0" dirty="0" smtClean="0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de-DE" sz="1600" kern="0" dirty="0" err="1" smtClean="0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including</a:t>
            </a:r>
            <a:r>
              <a:rPr lang="de-DE" sz="1600" kern="0" dirty="0" smtClean="0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kern="0" dirty="0" err="1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grid-connected</a:t>
            </a:r>
            <a:r>
              <a:rPr lang="de-DE" sz="1600" kern="0" dirty="0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, off-</a:t>
            </a:r>
            <a:r>
              <a:rPr lang="de-DE" sz="1600" kern="0" dirty="0" err="1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grid</a:t>
            </a:r>
            <a:r>
              <a:rPr lang="de-DE" sz="1600" kern="0" dirty="0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kern="0" dirty="0" err="1" smtClean="0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lang="de-DE" sz="1600" kern="0" dirty="0" smtClean="0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kern="0" dirty="0" err="1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battery</a:t>
            </a:r>
            <a:r>
              <a:rPr lang="de-DE" sz="1600" kern="0" dirty="0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kern="0" dirty="0" err="1" smtClean="0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packed-up</a:t>
            </a:r>
            <a:r>
              <a:rPr lang="de-DE" sz="1600" kern="0" dirty="0" smtClean="0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kern="0" dirty="0" err="1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systems</a:t>
            </a:r>
            <a:r>
              <a:rPr lang="de-DE" sz="1600" kern="0" dirty="0">
                <a:solidFill>
                  <a:srgbClr val="26235F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9" name="Picture 4" descr="Y:\CorporateIdentity\Ressourcen\Logos\Software\screen rgb\jpg 72 dpi ca 200px hoch\pvsol_expert.jpg"/>
          <p:cNvPicPr>
            <a:picLocks noChangeAspect="1" noChangeArrowheads="1"/>
          </p:cNvPicPr>
          <p:nvPr/>
        </p:nvPicPr>
        <p:blipFill rotWithShape="1">
          <a:blip r:embed="rId3" cstate="print"/>
          <a:srcRect r="39992"/>
          <a:stretch/>
        </p:blipFill>
        <p:spPr bwMode="auto">
          <a:xfrm>
            <a:off x="419100" y="4051132"/>
            <a:ext cx="659488" cy="724410"/>
          </a:xfrm>
          <a:prstGeom prst="rect">
            <a:avLst/>
          </a:prstGeom>
          <a:noFill/>
        </p:spPr>
      </p:pic>
      <p:pic>
        <p:nvPicPr>
          <p:cNvPr id="10" name="Picture 7" descr="Y:\CorporateIdentity\Ressourcen\Logos\Software\screen rgb\jpg 72 dpi ca 200px hoch\tsol_expert.jpg"/>
          <p:cNvPicPr>
            <a:picLocks noChangeAspect="1" noChangeArrowheads="1"/>
          </p:cNvPicPr>
          <p:nvPr/>
        </p:nvPicPr>
        <p:blipFill rotWithShape="1">
          <a:blip r:embed="rId4" cstate="print"/>
          <a:srcRect r="46245"/>
          <a:stretch/>
        </p:blipFill>
        <p:spPr bwMode="auto">
          <a:xfrm>
            <a:off x="419856" y="5041538"/>
            <a:ext cx="547711" cy="752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Ing. Detlev Seidler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BSW-Solar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29F25F2-F21B-4E3A-AC5F-41E5A77E30D4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  <p:sp>
        <p:nvSpPr>
          <p:cNvPr id="6" name="Inhaltsplatzhalter 2"/>
          <p:cNvSpPr txBox="1">
            <a:spLocks/>
          </p:cNvSpPr>
          <p:nvPr/>
        </p:nvSpPr>
        <p:spPr bwMode="auto">
          <a:xfrm>
            <a:off x="428720" y="1484357"/>
            <a:ext cx="7491651" cy="514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26235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rgbClr val="26235F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26235F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rgbClr val="26235F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26235F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26235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26235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26235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26235F"/>
                </a:solidFill>
                <a:latin typeface="+mn-lt"/>
              </a:defRPr>
            </a:lvl9pPr>
          </a:lstStyle>
          <a:p>
            <a:pPr>
              <a:buFontTx/>
              <a:buChar char="-"/>
            </a:pPr>
            <a:r>
              <a:rPr lang="en-US" sz="1800" kern="0" dirty="0" smtClean="0"/>
              <a:t>Degree in Mechanical Engineering</a:t>
            </a:r>
            <a:br>
              <a:rPr lang="en-US" sz="1800" kern="0" dirty="0" smtClean="0"/>
            </a:br>
            <a:r>
              <a:rPr lang="en-US" sz="1800" kern="0" dirty="0" smtClean="0"/>
              <a:t>	Diploma thesis: </a:t>
            </a:r>
            <a:br>
              <a:rPr lang="en-US" sz="1800" kern="0" dirty="0" smtClean="0"/>
            </a:br>
            <a:r>
              <a:rPr lang="en-US" sz="1800" kern="0" dirty="0" smtClean="0"/>
              <a:t>	Development of a stratifying tank for solar applications</a:t>
            </a:r>
            <a:br>
              <a:rPr lang="en-US" sz="1800" kern="0" dirty="0" smtClean="0"/>
            </a:br>
            <a:endParaRPr lang="en-US" sz="1800" kern="0" dirty="0" smtClean="0"/>
          </a:p>
          <a:p>
            <a:pPr marL="0" indent="0">
              <a:buNone/>
            </a:pPr>
            <a:r>
              <a:rPr lang="en-US" sz="1800" kern="0" dirty="0" smtClean="0"/>
              <a:t>More than 20 years of experience:</a:t>
            </a:r>
            <a:br>
              <a:rPr lang="en-US" sz="1800" kern="0" dirty="0" smtClean="0"/>
            </a:br>
            <a:endParaRPr lang="en-US" sz="1000" kern="0" dirty="0" smtClean="0"/>
          </a:p>
          <a:p>
            <a:pPr>
              <a:buFontTx/>
              <a:buChar char="-"/>
            </a:pPr>
            <a:r>
              <a:rPr lang="en-US" sz="1800" kern="0" dirty="0" smtClean="0"/>
              <a:t>Planning engineer</a:t>
            </a:r>
            <a:br>
              <a:rPr lang="en-US" sz="1800" kern="0" dirty="0" smtClean="0"/>
            </a:br>
            <a:r>
              <a:rPr lang="en-US" sz="1800" kern="0" dirty="0" smtClean="0"/>
              <a:t>	Planning and operation of cogeneration plants</a:t>
            </a:r>
          </a:p>
          <a:p>
            <a:pPr>
              <a:buFontTx/>
              <a:buChar char="-"/>
            </a:pPr>
            <a:r>
              <a:rPr lang="en-US" sz="1800" kern="0" dirty="0" smtClean="0"/>
              <a:t>Project development</a:t>
            </a:r>
            <a:br>
              <a:rPr lang="en-US" sz="1800" kern="0" dirty="0" smtClean="0"/>
            </a:br>
            <a:r>
              <a:rPr lang="en-US" sz="1800" kern="0" dirty="0" smtClean="0"/>
              <a:t>	ESCO projects in industry</a:t>
            </a:r>
          </a:p>
          <a:p>
            <a:pPr>
              <a:buFontTx/>
              <a:buChar char="-"/>
            </a:pPr>
            <a:r>
              <a:rPr lang="en-US" sz="1800" kern="0" dirty="0" smtClean="0"/>
              <a:t>General manager </a:t>
            </a:r>
            <a:br>
              <a:rPr lang="en-US" sz="1800" kern="0" dirty="0" smtClean="0"/>
            </a:br>
            <a:r>
              <a:rPr lang="en-US" sz="1800" kern="0" dirty="0" smtClean="0"/>
              <a:t>	Sales for large scale solar systems</a:t>
            </a:r>
          </a:p>
          <a:p>
            <a:pPr>
              <a:buFontTx/>
              <a:buChar char="-"/>
            </a:pPr>
            <a:r>
              <a:rPr lang="en-US" sz="1800" kern="0" dirty="0" smtClean="0"/>
              <a:t>Head of sales Germany</a:t>
            </a:r>
            <a:br>
              <a:rPr lang="en-US" sz="1800" kern="0" dirty="0" smtClean="0"/>
            </a:br>
            <a:r>
              <a:rPr lang="en-US" sz="1800" kern="0" dirty="0" smtClean="0"/>
              <a:t>	 Sales for large scale solar systems</a:t>
            </a:r>
          </a:p>
          <a:p>
            <a:pPr>
              <a:buFontTx/>
              <a:buChar char="-"/>
            </a:pPr>
            <a:r>
              <a:rPr lang="en-US" sz="1800" kern="0" dirty="0" smtClean="0"/>
              <a:t>Further solar activities</a:t>
            </a:r>
            <a:br>
              <a:rPr lang="en-US" sz="1800" kern="0" dirty="0" smtClean="0"/>
            </a:br>
            <a:r>
              <a:rPr lang="en-US" sz="1800" kern="0" dirty="0" smtClean="0"/>
              <a:t>	Speaker of the BSW working group on solar process heat  </a:t>
            </a:r>
            <a:br>
              <a:rPr lang="en-US" sz="1800" kern="0" dirty="0" smtClean="0"/>
            </a:br>
            <a:r>
              <a:rPr lang="en-US" sz="1800" kern="0" dirty="0" smtClean="0"/>
              <a:t>	member of IEA  task 49 (process heat)</a:t>
            </a:r>
          </a:p>
          <a:p>
            <a:pPr>
              <a:buFontTx/>
              <a:buNone/>
            </a:pPr>
            <a:r>
              <a:rPr lang="de-DE" sz="1800" kern="0" dirty="0" smtClean="0"/>
              <a:t> </a:t>
            </a:r>
            <a:endParaRPr lang="de-DE" sz="1800" kern="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CAMI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Ing</a:t>
            </a:r>
            <a:r>
              <a:rPr lang="en-US" dirty="0" smtClean="0"/>
              <a:t>. Mr. </a:t>
            </a:r>
            <a:r>
              <a:rPr lang="en-US" dirty="0" err="1" smtClean="0"/>
              <a:t>Abdelhak</a:t>
            </a:r>
            <a:r>
              <a:rPr lang="en-US" dirty="0" smtClean="0"/>
              <a:t> </a:t>
            </a:r>
            <a:r>
              <a:rPr lang="en-US" dirty="0" err="1" smtClean="0"/>
              <a:t>Kemiri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25 years of experience in: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Engineering</a:t>
            </a:r>
          </a:p>
          <a:p>
            <a:r>
              <a:rPr lang="en-US" dirty="0" smtClean="0"/>
              <a:t>Energy Audits &amp; Energy Saving</a:t>
            </a:r>
          </a:p>
          <a:p>
            <a:r>
              <a:rPr lang="en-US" dirty="0" smtClean="0"/>
              <a:t>Assistance and Coordination of Industrial Project Tasks</a:t>
            </a:r>
          </a:p>
          <a:p>
            <a:r>
              <a:rPr lang="en-US" dirty="0" smtClean="0"/>
              <a:t>Industrial Maintenance Services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Vast experience with energy audits and efficiency consulting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Task in the project:</a:t>
            </a:r>
            <a:endParaRPr lang="en-US" b="1" dirty="0" smtClean="0"/>
          </a:p>
          <a:p>
            <a:pPr>
              <a:buNone/>
            </a:pPr>
            <a:r>
              <a:rPr lang="en-US" dirty="0" smtClean="0"/>
              <a:t>Provision of local expertise and data</a:t>
            </a:r>
            <a:endParaRPr lang="en-US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BSW-Solar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29F25F2-F21B-4E3A-AC5F-41E5A77E30D4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0"/>
            <a:ext cx="733425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Prior </a:t>
            </a:r>
            <a:r>
              <a:rPr lang="de-DE" dirty="0" err="1" smtClean="0"/>
              <a:t>experience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19123" y="1465263"/>
            <a:ext cx="6709162" cy="514826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Solar Thermal: </a:t>
            </a:r>
          </a:p>
          <a:p>
            <a:pPr>
              <a:buFontTx/>
              <a:buChar char="-"/>
            </a:pPr>
            <a:r>
              <a:rPr lang="en-US" dirty="0" err="1" smtClean="0"/>
              <a:t>GroSol</a:t>
            </a:r>
            <a:r>
              <a:rPr lang="en-US" dirty="0" smtClean="0"/>
              <a:t>-Study: Study of large solar thermal system for multi family houses in Germany (2007)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err="1" smtClean="0"/>
              <a:t>SoLarge</a:t>
            </a:r>
            <a:r>
              <a:rPr lang="en-US" dirty="0" smtClean="0"/>
              <a:t>: Analysis on large solar thermal multi family houses in multi family houses in 6 countries of Europe (2006 – 2008)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Solar Thermal Research Roadmaps for Europe (2008) &amp; Germany (2010)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Solar Thermal Market Development Roadmap for Germany (2011 / 12)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Process Heat: Study of cost competitiveness of solar thermal for industrial processes in Germany (2012/13) with </a:t>
            </a:r>
            <a:r>
              <a:rPr lang="en-US" dirty="0" err="1" smtClean="0"/>
              <a:t>Fichtner</a:t>
            </a:r>
            <a:r>
              <a:rPr lang="en-US" dirty="0" smtClean="0"/>
              <a:t> </a:t>
            </a:r>
            <a:r>
              <a:rPr lang="en-US" dirty="0" err="1" smtClean="0"/>
              <a:t>Gmbh</a:t>
            </a: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BSW-Solar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29F25F2-F21B-4E3A-AC5F-41E5A77E30D4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1" y="4581636"/>
            <a:ext cx="2340260" cy="1928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34686" y="1772816"/>
            <a:ext cx="1709314" cy="241273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Prior </a:t>
            </a:r>
            <a:r>
              <a:rPr lang="de-DE" dirty="0" err="1" smtClean="0"/>
              <a:t>experience</a:t>
            </a:r>
            <a:r>
              <a:rPr lang="de-DE" dirty="0" smtClean="0"/>
              <a:t> of BSW-Solar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PV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Numerous studies and roadmaps processes for Germany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Consultancies, Workshops &amp; Studies in India, Indonesia, Sub-Sahara-Africa, Latin America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PV Legal 2009 – 12: Study &amp; policy recommendations to reduce political barriers in 12 European countries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PV Grid 2012 – 14: Study &amp; policy recommendations to </a:t>
            </a:r>
          </a:p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     reduce technical barriers in 17 European countries</a:t>
            </a:r>
          </a:p>
          <a:p>
            <a:pPr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Enabling PV (2014)</a:t>
            </a:r>
          </a:p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Cost  &amp; profitability analysis, simulations and (policy)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recommendations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as well as guideline for investors in</a:t>
            </a:r>
          </a:p>
          <a:p>
            <a:pPr lvl="1"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Brazil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lvl="1"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Jordan</a:t>
            </a:r>
          </a:p>
          <a:p>
            <a:pPr lvl="1"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Tunisia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BSW-Solar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29F25F2-F21B-4E3A-AC5F-41E5A77E30D4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46971" y="3065020"/>
            <a:ext cx="2639822" cy="3706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eere Prä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6235F"/>
      </a:accent1>
      <a:accent2>
        <a:srgbClr val="F1981F"/>
      </a:accent2>
      <a:accent3>
        <a:srgbClr val="FFFFFF"/>
      </a:accent3>
      <a:accent4>
        <a:srgbClr val="000000"/>
      </a:accent4>
      <a:accent5>
        <a:srgbClr val="ACACB6"/>
      </a:accent5>
      <a:accent6>
        <a:srgbClr val="DA891B"/>
      </a:accent6>
      <a:hlink>
        <a:srgbClr val="26235F"/>
      </a:hlink>
      <a:folHlink>
        <a:srgbClr val="F18E1F"/>
      </a:folHlink>
    </a:clrScheme>
    <a:fontScheme name="Leere Präsentation">
      <a:majorFont>
        <a:latin typeface="Interstate-Light"/>
        <a:ea typeface=""/>
        <a:cs typeface=""/>
      </a:majorFont>
      <a:minorFont>
        <a:latin typeface="Interstate-Regular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6_Leere Prä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6235F"/>
      </a:accent1>
      <a:accent2>
        <a:srgbClr val="F1981F"/>
      </a:accent2>
      <a:accent3>
        <a:srgbClr val="FFFFFF"/>
      </a:accent3>
      <a:accent4>
        <a:srgbClr val="000000"/>
      </a:accent4>
      <a:accent5>
        <a:srgbClr val="ACACB6"/>
      </a:accent5>
      <a:accent6>
        <a:srgbClr val="DA891B"/>
      </a:accent6>
      <a:hlink>
        <a:srgbClr val="26235F"/>
      </a:hlink>
      <a:folHlink>
        <a:srgbClr val="F18E1F"/>
      </a:folHlink>
    </a:clrScheme>
    <a:fontScheme name="Leere Präsentation">
      <a:majorFont>
        <a:latin typeface="Interstate-Light"/>
        <a:ea typeface=""/>
        <a:cs typeface=""/>
      </a:majorFont>
      <a:minorFont>
        <a:latin typeface="Interstate-Regular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9_Leere Prä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6235F"/>
      </a:accent1>
      <a:accent2>
        <a:srgbClr val="F1981F"/>
      </a:accent2>
      <a:accent3>
        <a:srgbClr val="FFFFFF"/>
      </a:accent3>
      <a:accent4>
        <a:srgbClr val="000000"/>
      </a:accent4>
      <a:accent5>
        <a:srgbClr val="ACACB6"/>
      </a:accent5>
      <a:accent6>
        <a:srgbClr val="DA891B"/>
      </a:accent6>
      <a:hlink>
        <a:srgbClr val="26235F"/>
      </a:hlink>
      <a:folHlink>
        <a:srgbClr val="F18E1F"/>
      </a:folHlink>
    </a:clrScheme>
    <a:fontScheme name="Leere Präsentation">
      <a:majorFont>
        <a:latin typeface="Interstate-Light"/>
        <a:ea typeface=""/>
        <a:cs typeface=""/>
      </a:majorFont>
      <a:minorFont>
        <a:latin typeface="Interstate-Regular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0_Leere Prä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6235F"/>
      </a:accent1>
      <a:accent2>
        <a:srgbClr val="F1981F"/>
      </a:accent2>
      <a:accent3>
        <a:srgbClr val="FFFFFF"/>
      </a:accent3>
      <a:accent4>
        <a:srgbClr val="000000"/>
      </a:accent4>
      <a:accent5>
        <a:srgbClr val="ACACB6"/>
      </a:accent5>
      <a:accent6>
        <a:srgbClr val="DA891B"/>
      </a:accent6>
      <a:hlink>
        <a:srgbClr val="26235F"/>
      </a:hlink>
      <a:folHlink>
        <a:srgbClr val="F18E1F"/>
      </a:folHlink>
    </a:clrScheme>
    <a:fontScheme name="Leere Präsentation">
      <a:majorFont>
        <a:latin typeface="Interstate-Light"/>
        <a:ea typeface=""/>
        <a:cs typeface=""/>
      </a:majorFont>
      <a:minorFont>
        <a:latin typeface="Interstate-Regular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1_Leere Prä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6235F"/>
      </a:accent1>
      <a:accent2>
        <a:srgbClr val="F1981F"/>
      </a:accent2>
      <a:accent3>
        <a:srgbClr val="FFFFFF"/>
      </a:accent3>
      <a:accent4>
        <a:srgbClr val="000000"/>
      </a:accent4>
      <a:accent5>
        <a:srgbClr val="ACACB6"/>
      </a:accent5>
      <a:accent6>
        <a:srgbClr val="DA891B"/>
      </a:accent6>
      <a:hlink>
        <a:srgbClr val="26235F"/>
      </a:hlink>
      <a:folHlink>
        <a:srgbClr val="F18E1F"/>
      </a:folHlink>
    </a:clrScheme>
    <a:fontScheme name="Leere Präsentation">
      <a:majorFont>
        <a:latin typeface="Interstate-Light"/>
        <a:ea typeface=""/>
        <a:cs typeface=""/>
      </a:majorFont>
      <a:minorFont>
        <a:latin typeface="Interstate-Regular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3_Leere Prä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6235F"/>
      </a:accent1>
      <a:accent2>
        <a:srgbClr val="F1981F"/>
      </a:accent2>
      <a:accent3>
        <a:srgbClr val="FFFFFF"/>
      </a:accent3>
      <a:accent4>
        <a:srgbClr val="000000"/>
      </a:accent4>
      <a:accent5>
        <a:srgbClr val="ACACB6"/>
      </a:accent5>
      <a:accent6>
        <a:srgbClr val="DA891B"/>
      </a:accent6>
      <a:hlink>
        <a:srgbClr val="26235F"/>
      </a:hlink>
      <a:folHlink>
        <a:srgbClr val="F18E1F"/>
      </a:folHlink>
    </a:clrScheme>
    <a:fontScheme name="2_Leere Präsentation">
      <a:majorFont>
        <a:latin typeface="Interstate-Light"/>
        <a:ea typeface=""/>
        <a:cs typeface=""/>
      </a:majorFont>
      <a:minorFont>
        <a:latin typeface="Interstate-Regular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lnDef>
  </a:objectDefaults>
  <a:extraClrSchemeLst>
    <a:extraClrScheme>
      <a:clrScheme name="2_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4_Leere Prä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6235F"/>
      </a:accent1>
      <a:accent2>
        <a:srgbClr val="F1981F"/>
      </a:accent2>
      <a:accent3>
        <a:srgbClr val="FFFFFF"/>
      </a:accent3>
      <a:accent4>
        <a:srgbClr val="000000"/>
      </a:accent4>
      <a:accent5>
        <a:srgbClr val="ACACB6"/>
      </a:accent5>
      <a:accent6>
        <a:srgbClr val="DA891B"/>
      </a:accent6>
      <a:hlink>
        <a:srgbClr val="26235F"/>
      </a:hlink>
      <a:folHlink>
        <a:srgbClr val="F18E1F"/>
      </a:folHlink>
    </a:clrScheme>
    <a:fontScheme name="Leere Präsentation">
      <a:majorFont>
        <a:latin typeface="Interstate-Light"/>
        <a:ea typeface=""/>
        <a:cs typeface=""/>
      </a:majorFont>
      <a:minorFont>
        <a:latin typeface="Interstate-Regular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5_Leere Prä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6235F"/>
      </a:accent1>
      <a:accent2>
        <a:srgbClr val="F1981F"/>
      </a:accent2>
      <a:accent3>
        <a:srgbClr val="FFFFFF"/>
      </a:accent3>
      <a:accent4>
        <a:srgbClr val="000000"/>
      </a:accent4>
      <a:accent5>
        <a:srgbClr val="ACACB6"/>
      </a:accent5>
      <a:accent6>
        <a:srgbClr val="DA891B"/>
      </a:accent6>
      <a:hlink>
        <a:srgbClr val="26235F"/>
      </a:hlink>
      <a:folHlink>
        <a:srgbClr val="F18E1F"/>
      </a:folHlink>
    </a:clrScheme>
    <a:fontScheme name="1_Leere Präsentation">
      <a:majorFont>
        <a:latin typeface="Interstate-Light"/>
        <a:ea typeface=""/>
        <a:cs typeface=""/>
      </a:majorFont>
      <a:minorFont>
        <a:latin typeface="Interstate-Regular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lnDef>
  </a:objectDefaults>
  <a:extraClrSchemeLst>
    <a:extraClrScheme>
      <a:clrScheme name="1_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6_Leere Prä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6235F"/>
      </a:accent1>
      <a:accent2>
        <a:srgbClr val="F1981F"/>
      </a:accent2>
      <a:accent3>
        <a:srgbClr val="FFFFFF"/>
      </a:accent3>
      <a:accent4>
        <a:srgbClr val="000000"/>
      </a:accent4>
      <a:accent5>
        <a:srgbClr val="ACACB6"/>
      </a:accent5>
      <a:accent6>
        <a:srgbClr val="DA891B"/>
      </a:accent6>
      <a:hlink>
        <a:srgbClr val="26235F"/>
      </a:hlink>
      <a:folHlink>
        <a:srgbClr val="F18E1F"/>
      </a:folHlink>
    </a:clrScheme>
    <a:fontScheme name="Leere Präsentation">
      <a:majorFont>
        <a:latin typeface="Interstate-Light"/>
        <a:ea typeface=""/>
        <a:cs typeface=""/>
      </a:majorFont>
      <a:minorFont>
        <a:latin typeface="Interstate-Regular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7_Leere Prä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6235F"/>
      </a:accent1>
      <a:accent2>
        <a:srgbClr val="F1981F"/>
      </a:accent2>
      <a:accent3>
        <a:srgbClr val="FFFFFF"/>
      </a:accent3>
      <a:accent4>
        <a:srgbClr val="000000"/>
      </a:accent4>
      <a:accent5>
        <a:srgbClr val="ACACB6"/>
      </a:accent5>
      <a:accent6>
        <a:srgbClr val="DA891B"/>
      </a:accent6>
      <a:hlink>
        <a:srgbClr val="26235F"/>
      </a:hlink>
      <a:folHlink>
        <a:srgbClr val="F18E1F"/>
      </a:folHlink>
    </a:clrScheme>
    <a:fontScheme name="1_Leere Präsentation">
      <a:majorFont>
        <a:latin typeface="Interstate-Light"/>
        <a:ea typeface=""/>
        <a:cs typeface=""/>
      </a:majorFont>
      <a:minorFont>
        <a:latin typeface="Interstate-Regular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lnDef>
  </a:objectDefaults>
  <a:extraClrSchemeLst>
    <a:extraClrScheme>
      <a:clrScheme name="1_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18_Leere Prä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6235F"/>
      </a:accent1>
      <a:accent2>
        <a:srgbClr val="F1981F"/>
      </a:accent2>
      <a:accent3>
        <a:srgbClr val="FFFFFF"/>
      </a:accent3>
      <a:accent4>
        <a:srgbClr val="000000"/>
      </a:accent4>
      <a:accent5>
        <a:srgbClr val="ACACB6"/>
      </a:accent5>
      <a:accent6>
        <a:srgbClr val="DA891B"/>
      </a:accent6>
      <a:hlink>
        <a:srgbClr val="26235F"/>
      </a:hlink>
      <a:folHlink>
        <a:srgbClr val="F18E1F"/>
      </a:folHlink>
    </a:clrScheme>
    <a:fontScheme name="Leere Präsentation">
      <a:majorFont>
        <a:latin typeface="Interstate-Light"/>
        <a:ea typeface=""/>
        <a:cs typeface=""/>
      </a:majorFont>
      <a:minorFont>
        <a:latin typeface="Interstate-Regular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Leere Prä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6235F"/>
      </a:accent1>
      <a:accent2>
        <a:srgbClr val="F1981F"/>
      </a:accent2>
      <a:accent3>
        <a:srgbClr val="FFFFFF"/>
      </a:accent3>
      <a:accent4>
        <a:srgbClr val="000000"/>
      </a:accent4>
      <a:accent5>
        <a:srgbClr val="ACACB6"/>
      </a:accent5>
      <a:accent6>
        <a:srgbClr val="DA891B"/>
      </a:accent6>
      <a:hlink>
        <a:srgbClr val="26235F"/>
      </a:hlink>
      <a:folHlink>
        <a:srgbClr val="F18E1F"/>
      </a:folHlink>
    </a:clrScheme>
    <a:fontScheme name="1_Leere Präsentation">
      <a:majorFont>
        <a:latin typeface="Interstate-Light"/>
        <a:ea typeface=""/>
        <a:cs typeface=""/>
      </a:majorFont>
      <a:minorFont>
        <a:latin typeface="Interstate-Regular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lnDef>
  </a:objectDefaults>
  <a:extraClrSchemeLst>
    <a:extraClrScheme>
      <a:clrScheme name="1_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19_Leere Prä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6235F"/>
      </a:accent1>
      <a:accent2>
        <a:srgbClr val="F1981F"/>
      </a:accent2>
      <a:accent3>
        <a:srgbClr val="FFFFFF"/>
      </a:accent3>
      <a:accent4>
        <a:srgbClr val="000000"/>
      </a:accent4>
      <a:accent5>
        <a:srgbClr val="ACACB6"/>
      </a:accent5>
      <a:accent6>
        <a:srgbClr val="DA891B"/>
      </a:accent6>
      <a:hlink>
        <a:srgbClr val="26235F"/>
      </a:hlink>
      <a:folHlink>
        <a:srgbClr val="F18E1F"/>
      </a:folHlink>
    </a:clrScheme>
    <a:fontScheme name="2_Leere Präsentation">
      <a:majorFont>
        <a:latin typeface="Interstate-Light"/>
        <a:ea typeface=""/>
        <a:cs typeface=""/>
      </a:majorFont>
      <a:minorFont>
        <a:latin typeface="Interstate-Regular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lnDef>
  </a:objectDefaults>
  <a:extraClrSchemeLst>
    <a:extraClrScheme>
      <a:clrScheme name="2_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20_Leere Prä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6235F"/>
      </a:accent1>
      <a:accent2>
        <a:srgbClr val="F1981F"/>
      </a:accent2>
      <a:accent3>
        <a:srgbClr val="FFFFFF"/>
      </a:accent3>
      <a:accent4>
        <a:srgbClr val="000000"/>
      </a:accent4>
      <a:accent5>
        <a:srgbClr val="ACACB6"/>
      </a:accent5>
      <a:accent6>
        <a:srgbClr val="DA891B"/>
      </a:accent6>
      <a:hlink>
        <a:srgbClr val="26235F"/>
      </a:hlink>
      <a:folHlink>
        <a:srgbClr val="F18E1F"/>
      </a:folHlink>
    </a:clrScheme>
    <a:fontScheme name="2_Leere Präsentation">
      <a:majorFont>
        <a:latin typeface="Interstate-Light"/>
        <a:ea typeface=""/>
        <a:cs typeface=""/>
      </a:majorFont>
      <a:minorFont>
        <a:latin typeface="Interstate-Regular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lnDef>
  </a:objectDefaults>
  <a:extraClrSchemeLst>
    <a:extraClrScheme>
      <a:clrScheme name="2_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21_Leere Prä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6235F"/>
      </a:accent1>
      <a:accent2>
        <a:srgbClr val="F1981F"/>
      </a:accent2>
      <a:accent3>
        <a:srgbClr val="FFFFFF"/>
      </a:accent3>
      <a:accent4>
        <a:srgbClr val="000000"/>
      </a:accent4>
      <a:accent5>
        <a:srgbClr val="ACACB6"/>
      </a:accent5>
      <a:accent6>
        <a:srgbClr val="DA891B"/>
      </a:accent6>
      <a:hlink>
        <a:srgbClr val="26235F"/>
      </a:hlink>
      <a:folHlink>
        <a:srgbClr val="F18E1F"/>
      </a:folHlink>
    </a:clrScheme>
    <a:fontScheme name="2_Leere Präsentation">
      <a:majorFont>
        <a:latin typeface="Interstate-Light"/>
        <a:ea typeface=""/>
        <a:cs typeface=""/>
      </a:majorFont>
      <a:minorFont>
        <a:latin typeface="Interstate-Regular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lnDef>
  </a:objectDefaults>
  <a:extraClrSchemeLst>
    <a:extraClrScheme>
      <a:clrScheme name="2_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22_Leere Prä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6235F"/>
      </a:accent1>
      <a:accent2>
        <a:srgbClr val="F1981F"/>
      </a:accent2>
      <a:accent3>
        <a:srgbClr val="FFFFFF"/>
      </a:accent3>
      <a:accent4>
        <a:srgbClr val="000000"/>
      </a:accent4>
      <a:accent5>
        <a:srgbClr val="ACACB6"/>
      </a:accent5>
      <a:accent6>
        <a:srgbClr val="DA891B"/>
      </a:accent6>
      <a:hlink>
        <a:srgbClr val="26235F"/>
      </a:hlink>
      <a:folHlink>
        <a:srgbClr val="F18E1F"/>
      </a:folHlink>
    </a:clrScheme>
    <a:fontScheme name="Leere Präsentation">
      <a:majorFont>
        <a:latin typeface="Interstate-Light"/>
        <a:ea typeface=""/>
        <a:cs typeface=""/>
      </a:majorFont>
      <a:minorFont>
        <a:latin typeface="Interstate-Regular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23_Leere Prä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6235F"/>
      </a:accent1>
      <a:accent2>
        <a:srgbClr val="F1981F"/>
      </a:accent2>
      <a:accent3>
        <a:srgbClr val="FFFFFF"/>
      </a:accent3>
      <a:accent4>
        <a:srgbClr val="000000"/>
      </a:accent4>
      <a:accent5>
        <a:srgbClr val="ACACB6"/>
      </a:accent5>
      <a:accent6>
        <a:srgbClr val="DA891B"/>
      </a:accent6>
      <a:hlink>
        <a:srgbClr val="26235F"/>
      </a:hlink>
      <a:folHlink>
        <a:srgbClr val="F18E1F"/>
      </a:folHlink>
    </a:clrScheme>
    <a:fontScheme name="1_Leere Präsentation">
      <a:majorFont>
        <a:latin typeface="Interstate-Light"/>
        <a:ea typeface=""/>
        <a:cs typeface=""/>
      </a:majorFont>
      <a:minorFont>
        <a:latin typeface="Interstate-Regular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lnDef>
  </a:objectDefaults>
  <a:extraClrSchemeLst>
    <a:extraClrScheme>
      <a:clrScheme name="1_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24_Leere Prä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6235F"/>
      </a:accent1>
      <a:accent2>
        <a:srgbClr val="F1981F"/>
      </a:accent2>
      <a:accent3>
        <a:srgbClr val="FFFFFF"/>
      </a:accent3>
      <a:accent4>
        <a:srgbClr val="000000"/>
      </a:accent4>
      <a:accent5>
        <a:srgbClr val="ACACB6"/>
      </a:accent5>
      <a:accent6>
        <a:srgbClr val="DA891B"/>
      </a:accent6>
      <a:hlink>
        <a:srgbClr val="26235F"/>
      </a:hlink>
      <a:folHlink>
        <a:srgbClr val="F18E1F"/>
      </a:folHlink>
    </a:clrScheme>
    <a:fontScheme name="Leere Präsentation">
      <a:majorFont>
        <a:latin typeface="Interstate-Light"/>
        <a:ea typeface=""/>
        <a:cs typeface=""/>
      </a:majorFont>
      <a:minorFont>
        <a:latin typeface="Interstate-Regular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6.xml><?xml version="1.0" encoding="utf-8"?>
<a:theme xmlns:a="http://schemas.openxmlformats.org/drawingml/2006/main" name="8_PV LEGAL-presentation_V03_enMS2003_V02c(1)">
  <a:themeElements>
    <a:clrScheme name="1_PV LEGAL-presentation_V03_enMS2003_V02c(1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PV LEGAL-presentation_V03_enMS2003_V02c(1)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PV LEGAL-presentation_V03_enMS2003_V02c(1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V LEGAL-presentation_V03_enMS2003_V02c(1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V LEGAL-presentation_V03_enMS2003_V02c(1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V LEGAL-presentation_V03_enMS2003_V02c(1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V LEGAL-presentation_V03_enMS2003_V02c(1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V LEGAL-presentation_V03_enMS2003_V02c(1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V LEGAL-presentation_V03_enMS2003_V02c(1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V LEGAL-presentation_V03_enMS2003_V02c(1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V LEGAL-presentation_V03_enMS2003_V02c(1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V LEGAL-presentation_V03_enMS2003_V02c(1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V LEGAL-presentation_V03_enMS2003_V02c(1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V LEGAL-presentation_V03_enMS2003_V02c(1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7.xml><?xml version="1.0" encoding="utf-8"?>
<a:theme xmlns:a="http://schemas.openxmlformats.org/drawingml/2006/main" name="10_PV LEGAL-presentation_V03_enMS2003_V02c(1)">
  <a:themeElements>
    <a:clrScheme name="1_PV LEGAL-presentation_V03_enMS2003_V02c(1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PV LEGAL-presentation_V03_enMS2003_V02c(1)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PV LEGAL-presentation_V03_enMS2003_V02c(1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V LEGAL-presentation_V03_enMS2003_V02c(1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V LEGAL-presentation_V03_enMS2003_V02c(1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V LEGAL-presentation_V03_enMS2003_V02c(1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V LEGAL-presentation_V03_enMS2003_V02c(1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V LEGAL-presentation_V03_enMS2003_V02c(1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V LEGAL-presentation_V03_enMS2003_V02c(1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V LEGAL-presentation_V03_enMS2003_V02c(1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V LEGAL-presentation_V03_enMS2003_V02c(1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V LEGAL-presentation_V03_enMS2003_V02c(1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V LEGAL-presentation_V03_enMS2003_V02c(1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V LEGAL-presentation_V03_enMS2003_V02c(1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8.xml><?xml version="1.0" encoding="utf-8"?>
<a:theme xmlns:a="http://schemas.openxmlformats.org/drawingml/2006/main" name="25_Leere Prä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6235F"/>
      </a:accent1>
      <a:accent2>
        <a:srgbClr val="F1981F"/>
      </a:accent2>
      <a:accent3>
        <a:srgbClr val="FFFFFF"/>
      </a:accent3>
      <a:accent4>
        <a:srgbClr val="000000"/>
      </a:accent4>
      <a:accent5>
        <a:srgbClr val="ACACB6"/>
      </a:accent5>
      <a:accent6>
        <a:srgbClr val="DA891B"/>
      </a:accent6>
      <a:hlink>
        <a:srgbClr val="26235F"/>
      </a:hlink>
      <a:folHlink>
        <a:srgbClr val="F18E1F"/>
      </a:folHlink>
    </a:clrScheme>
    <a:fontScheme name="Leere Präsentation">
      <a:majorFont>
        <a:latin typeface="Interstate-Light"/>
        <a:ea typeface=""/>
        <a:cs typeface=""/>
      </a:majorFont>
      <a:minorFont>
        <a:latin typeface="Interstate-Regular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9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Leere Prä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6235F"/>
      </a:accent1>
      <a:accent2>
        <a:srgbClr val="F1981F"/>
      </a:accent2>
      <a:accent3>
        <a:srgbClr val="FFFFFF"/>
      </a:accent3>
      <a:accent4>
        <a:srgbClr val="000000"/>
      </a:accent4>
      <a:accent5>
        <a:srgbClr val="ACACB6"/>
      </a:accent5>
      <a:accent6>
        <a:srgbClr val="DA891B"/>
      </a:accent6>
      <a:hlink>
        <a:srgbClr val="26235F"/>
      </a:hlink>
      <a:folHlink>
        <a:srgbClr val="F18E1F"/>
      </a:folHlink>
    </a:clrScheme>
    <a:fontScheme name="2_Leere Präsentation">
      <a:majorFont>
        <a:latin typeface="Interstate-Light"/>
        <a:ea typeface=""/>
        <a:cs typeface=""/>
      </a:majorFont>
      <a:minorFont>
        <a:latin typeface="Interstate-Regular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lnDef>
  </a:objectDefaults>
  <a:extraClrSchemeLst>
    <a:extraClrScheme>
      <a:clrScheme name="2_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0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7_Leere Prä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6235F"/>
      </a:accent1>
      <a:accent2>
        <a:srgbClr val="F1981F"/>
      </a:accent2>
      <a:accent3>
        <a:srgbClr val="FFFFFF"/>
      </a:accent3>
      <a:accent4>
        <a:srgbClr val="000000"/>
      </a:accent4>
      <a:accent5>
        <a:srgbClr val="ACACB6"/>
      </a:accent5>
      <a:accent6>
        <a:srgbClr val="DA891B"/>
      </a:accent6>
      <a:hlink>
        <a:srgbClr val="26235F"/>
      </a:hlink>
      <a:folHlink>
        <a:srgbClr val="F18E1F"/>
      </a:folHlink>
    </a:clrScheme>
    <a:fontScheme name="2_Leere Präsentation">
      <a:majorFont>
        <a:latin typeface="Interstate-Light"/>
        <a:ea typeface=""/>
        <a:cs typeface=""/>
      </a:majorFont>
      <a:minorFont>
        <a:latin typeface="Interstate-Regular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lnDef>
  </a:objectDefaults>
  <a:extraClrSchemeLst>
    <a:extraClrScheme>
      <a:clrScheme name="2_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8_Leere Prä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6235F"/>
      </a:accent1>
      <a:accent2>
        <a:srgbClr val="F1981F"/>
      </a:accent2>
      <a:accent3>
        <a:srgbClr val="FFFFFF"/>
      </a:accent3>
      <a:accent4>
        <a:srgbClr val="000000"/>
      </a:accent4>
      <a:accent5>
        <a:srgbClr val="ACACB6"/>
      </a:accent5>
      <a:accent6>
        <a:srgbClr val="DA891B"/>
      </a:accent6>
      <a:hlink>
        <a:srgbClr val="26235F"/>
      </a:hlink>
      <a:folHlink>
        <a:srgbClr val="F18E1F"/>
      </a:folHlink>
    </a:clrScheme>
    <a:fontScheme name="Leere Präsentation">
      <a:majorFont>
        <a:latin typeface="Interstate-Light"/>
        <a:ea typeface=""/>
        <a:cs typeface=""/>
      </a:majorFont>
      <a:minorFont>
        <a:latin typeface="Interstate-Regular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Leere Prä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6235F"/>
      </a:accent1>
      <a:accent2>
        <a:srgbClr val="F1981F"/>
      </a:accent2>
      <a:accent3>
        <a:srgbClr val="FFFFFF"/>
      </a:accent3>
      <a:accent4>
        <a:srgbClr val="000000"/>
      </a:accent4>
      <a:accent5>
        <a:srgbClr val="ACACB6"/>
      </a:accent5>
      <a:accent6>
        <a:srgbClr val="DA891B"/>
      </a:accent6>
      <a:hlink>
        <a:srgbClr val="26235F"/>
      </a:hlink>
      <a:folHlink>
        <a:srgbClr val="F18E1F"/>
      </a:folHlink>
    </a:clrScheme>
    <a:fontScheme name="2_Leere Präsentation">
      <a:majorFont>
        <a:latin typeface="Interstate-Light"/>
        <a:ea typeface=""/>
        <a:cs typeface=""/>
      </a:majorFont>
      <a:minorFont>
        <a:latin typeface="Interstate-Regular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lnDef>
  </a:objectDefaults>
  <a:extraClrSchemeLst>
    <a:extraClrScheme>
      <a:clrScheme name="2_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Leere Prä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6235F"/>
      </a:accent1>
      <a:accent2>
        <a:srgbClr val="F1981F"/>
      </a:accent2>
      <a:accent3>
        <a:srgbClr val="FFFFFF"/>
      </a:accent3>
      <a:accent4>
        <a:srgbClr val="000000"/>
      </a:accent4>
      <a:accent5>
        <a:srgbClr val="ACACB6"/>
      </a:accent5>
      <a:accent6>
        <a:srgbClr val="DA891B"/>
      </a:accent6>
      <a:hlink>
        <a:srgbClr val="26235F"/>
      </a:hlink>
      <a:folHlink>
        <a:srgbClr val="F18E1F"/>
      </a:folHlink>
    </a:clrScheme>
    <a:fontScheme name="Leere Präsentation">
      <a:majorFont>
        <a:latin typeface="Interstate-Light"/>
        <a:ea typeface=""/>
        <a:cs typeface=""/>
      </a:majorFont>
      <a:minorFont>
        <a:latin typeface="Interstate-Regular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5_Leere Prä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6235F"/>
      </a:accent1>
      <a:accent2>
        <a:srgbClr val="F1981F"/>
      </a:accent2>
      <a:accent3>
        <a:srgbClr val="FFFFFF"/>
      </a:accent3>
      <a:accent4>
        <a:srgbClr val="000000"/>
      </a:accent4>
      <a:accent5>
        <a:srgbClr val="ACACB6"/>
      </a:accent5>
      <a:accent6>
        <a:srgbClr val="DA891B"/>
      </a:accent6>
      <a:hlink>
        <a:srgbClr val="26235F"/>
      </a:hlink>
      <a:folHlink>
        <a:srgbClr val="F18E1F"/>
      </a:folHlink>
    </a:clrScheme>
    <a:fontScheme name="Leere Präsentation">
      <a:majorFont>
        <a:latin typeface="Interstate-Light"/>
        <a:ea typeface=""/>
        <a:cs typeface=""/>
      </a:majorFont>
      <a:minorFont>
        <a:latin typeface="Interstate-Regular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2_Leere Prä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6235F"/>
      </a:accent1>
      <a:accent2>
        <a:srgbClr val="F1981F"/>
      </a:accent2>
      <a:accent3>
        <a:srgbClr val="FFFFFF"/>
      </a:accent3>
      <a:accent4>
        <a:srgbClr val="000000"/>
      </a:accent4>
      <a:accent5>
        <a:srgbClr val="ACACB6"/>
      </a:accent5>
      <a:accent6>
        <a:srgbClr val="DA891B"/>
      </a:accent6>
      <a:hlink>
        <a:srgbClr val="26235F"/>
      </a:hlink>
      <a:folHlink>
        <a:srgbClr val="F18E1F"/>
      </a:folHlink>
    </a:clrScheme>
    <a:fontScheme name="2_Leere Präsentation">
      <a:majorFont>
        <a:latin typeface="Interstate-Light"/>
        <a:ea typeface=""/>
        <a:cs typeface=""/>
      </a:majorFont>
      <a:minorFont>
        <a:latin typeface="Interstate-Regular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nterstate-Regular" pitchFamily="2" charset="0"/>
          </a:defRPr>
        </a:defPPr>
      </a:lstStyle>
    </a:lnDef>
  </a:objectDefaults>
  <a:extraClrSchemeLst>
    <a:extraClrScheme>
      <a:clrScheme name="2_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1493</Words>
  <Application>Microsoft Office PowerPoint</Application>
  <PresentationFormat>Bildschirmpräsentation (4:3)</PresentationFormat>
  <Paragraphs>365</Paragraphs>
  <Slides>39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28</vt:i4>
      </vt:variant>
      <vt:variant>
        <vt:lpstr>Folientitel</vt:lpstr>
      </vt:variant>
      <vt:variant>
        <vt:i4>39</vt:i4>
      </vt:variant>
    </vt:vector>
  </HeadingPairs>
  <TitlesOfParts>
    <vt:vector size="77" baseType="lpstr">
      <vt:lpstr>Arial</vt:lpstr>
      <vt:lpstr>Interstate-Regular</vt:lpstr>
      <vt:lpstr>Interstate-Light</vt:lpstr>
      <vt:lpstr>Interstate-Bold</vt:lpstr>
      <vt:lpstr>Wingdings</vt:lpstr>
      <vt:lpstr>Times New Roman</vt:lpstr>
      <vt:lpstr>ＭＳ Ｐゴシック</vt:lpstr>
      <vt:lpstr>DIN-RegularAlternate</vt:lpstr>
      <vt:lpstr>Courier New</vt:lpstr>
      <vt:lpstr>Symbol</vt:lpstr>
      <vt:lpstr>Leere Präsentation</vt:lpstr>
      <vt:lpstr>1_Leere Präsentation</vt:lpstr>
      <vt:lpstr>3_Leere Präsentation</vt:lpstr>
      <vt:lpstr>7_Leere Präsentation</vt:lpstr>
      <vt:lpstr>8_Leere Präsentation</vt:lpstr>
      <vt:lpstr>2_Leere Präsentation</vt:lpstr>
      <vt:lpstr>4_Leere Präsentation</vt:lpstr>
      <vt:lpstr>5_Leere Präsentation</vt:lpstr>
      <vt:lpstr>12_Leere Präsentation</vt:lpstr>
      <vt:lpstr>6_Leere Präsentation</vt:lpstr>
      <vt:lpstr>9_Leere Präsentation</vt:lpstr>
      <vt:lpstr>10_Leere Präsentation</vt:lpstr>
      <vt:lpstr>11_Leere Präsentation</vt:lpstr>
      <vt:lpstr>13_Leere Präsentation</vt:lpstr>
      <vt:lpstr>14_Leere Präsentation</vt:lpstr>
      <vt:lpstr>15_Leere Präsentation</vt:lpstr>
      <vt:lpstr>16_Leere Präsentation</vt:lpstr>
      <vt:lpstr>17_Leere Präsentation</vt:lpstr>
      <vt:lpstr>18_Leere Präsentation</vt:lpstr>
      <vt:lpstr>19_Leere Präsentation</vt:lpstr>
      <vt:lpstr>20_Leere Präsentation</vt:lpstr>
      <vt:lpstr>21_Leere Präsentation</vt:lpstr>
      <vt:lpstr>22_Leere Präsentation</vt:lpstr>
      <vt:lpstr>23_Leere Präsentation</vt:lpstr>
      <vt:lpstr>24_Leere Präsentation</vt:lpstr>
      <vt:lpstr>8_PV LEGAL-presentation_V03_enMS2003_V02c(1)</vt:lpstr>
      <vt:lpstr>10_PV LEGAL-presentation_V03_enMS2003_V02c(1)</vt:lpstr>
      <vt:lpstr>25_Leere Präsentation</vt:lpstr>
      <vt:lpstr>Study of opportunities for solar thermal systems in the tertiary and industrial sector in Tunisia </vt:lpstr>
      <vt:lpstr>Agenda</vt:lpstr>
      <vt:lpstr>Consortium</vt:lpstr>
      <vt:lpstr>The German Solar Industry Association</vt:lpstr>
      <vt:lpstr>Valentin Software GmbH</vt:lpstr>
      <vt:lpstr>Ing. Detlev Seidler</vt:lpstr>
      <vt:lpstr>CAMI</vt:lpstr>
      <vt:lpstr>Prior experience</vt:lpstr>
      <vt:lpstr>Prior experience of BSW-Solar</vt:lpstr>
      <vt:lpstr>Project:  Study of opportunities for solar thermal systems in the tertiary and industrial sector in Tunisia (Sept. to Nov. 2014)</vt:lpstr>
      <vt:lpstr>Goal of the study</vt:lpstr>
      <vt:lpstr>Activities</vt:lpstr>
      <vt:lpstr>Identified Market Segments &amp; Technologies</vt:lpstr>
      <vt:lpstr>Processes to be investigated:  Solar Integration</vt:lpstr>
      <vt:lpstr>Industry: possible cases</vt:lpstr>
      <vt:lpstr>Appliance to Tunisia </vt:lpstr>
      <vt:lpstr> Economic boundary conditions</vt:lpstr>
      <vt:lpstr> Case studies</vt:lpstr>
      <vt:lpstr>Hydraulic Schemes</vt:lpstr>
      <vt:lpstr>Necessary technical input</vt:lpstr>
      <vt:lpstr>Technical data e.g. heating demand of a building (tertiary sector)</vt:lpstr>
      <vt:lpstr>Technical data industrial processes</vt:lpstr>
      <vt:lpstr>Sensitivity Analysis</vt:lpstr>
      <vt:lpstr>Results of sensitivity analysis</vt:lpstr>
      <vt:lpstr>Study outline</vt:lpstr>
      <vt:lpstr>Study outline</vt:lpstr>
      <vt:lpstr>Study outline</vt:lpstr>
      <vt:lpstr>Study outline</vt:lpstr>
      <vt:lpstr>Which information is missing? </vt:lpstr>
      <vt:lpstr>Merci pour votre attention!</vt:lpstr>
      <vt:lpstr>Back up: BSW-Solar Activities + Examples</vt:lpstr>
      <vt:lpstr>Eine Vielzahl geeigneter Prozesse bestimmen das Marktpotenzial</vt:lpstr>
      <vt:lpstr>Neue Arbeitsgruppe Industrielle Prozesswärme im BSW-Solar</vt:lpstr>
      <vt:lpstr>Beispielprojekte</vt:lpstr>
      <vt:lpstr>Beispielprojekt: Brauerei Hütt in Baunatal (Nähe Kassel)</vt:lpstr>
      <vt:lpstr>Beispielprojekt: Wäscherei Laguna in Cölbe bei Marburg </vt:lpstr>
      <vt:lpstr>Beispielprojekt: Hustert Galvanik in Rahden</vt:lpstr>
      <vt:lpstr>Beispielprojekt: Beheizung einer Gasdruckregelanlagein Großseelheim</vt:lpstr>
      <vt:lpstr>Beispielprojekt: Solare Heutrocknung und Versor-gung eines Nahwärmenetzes eines Bio-Bauernhofs</vt:lpstr>
    </vt:vector>
  </TitlesOfParts>
  <Company>Deutscher Fachverband Solarenergie, DFS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Solar energy in Germany – Market and Industry</dc:title>
  <dc:creator>Chrometzka</dc:creator>
  <cp:lastModifiedBy>Jan Knaack</cp:lastModifiedBy>
  <cp:revision>940</cp:revision>
  <cp:lastPrinted>2014-06-01T18:09:58Z</cp:lastPrinted>
  <dcterms:created xsi:type="dcterms:W3CDTF">1999-03-08T23:00:02Z</dcterms:created>
  <dcterms:modified xsi:type="dcterms:W3CDTF">2014-09-25T22:37:34Z</dcterms:modified>
</cp:coreProperties>
</file>